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60" r:id="rId5"/>
    <p:sldId id="261" r:id="rId6"/>
    <p:sldId id="257"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p:scale>
          <a:sx n="86" d="100"/>
          <a:sy n="86" d="100"/>
        </p:scale>
        <p:origin x="0" y="11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AE5E578-2480-4431-8B0E-762DD7A984AA}" type="datetimeFigureOut">
              <a:rPr lang="en-GB" smtClean="0"/>
              <a:pPr/>
              <a:t>07/03/2012</a:t>
            </a:fld>
            <a:endParaRPr lang="en-GB"/>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GB"/>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782FB33-492B-48D5-A43B-FA46ACCB0627}"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157" y="2726184"/>
            <a:ext cx="8352928" cy="1470025"/>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sz="89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LOGO </a:t>
            </a:r>
            <a:r>
              <a:rPr lang="en-US" sz="6000" b="1" cap="all" dirty="0">
                <a:ln w="9000" cmpd="sng">
                  <a:solidFill>
                    <a:srgbClr val="7030A0"/>
                  </a:solidFill>
                  <a:prstDash val="solid"/>
                </a:ln>
                <a:solidFill>
                  <a:srgbClr val="7030A0"/>
                </a:solidFill>
                <a:effectLst>
                  <a:reflection blurRad="12700" stA="28000" endPos="45000" dist="1000" dir="5400000" sy="-100000" algn="bl" rotWithShape="0"/>
                </a:effectLst>
              </a:rPr>
              <a:t/>
            </a:r>
            <a:br>
              <a:rPr lang="en-US" sz="6000" b="1" cap="all" dirty="0">
                <a:ln w="9000" cmpd="sng">
                  <a:solidFill>
                    <a:srgbClr val="7030A0"/>
                  </a:solidFill>
                  <a:prstDash val="solid"/>
                </a:ln>
                <a:solidFill>
                  <a:srgbClr val="7030A0"/>
                </a:solidFill>
                <a:effectLst>
                  <a:reflection blurRad="12700" stA="28000" endPos="45000" dist="1000" dir="5400000" sy="-100000" algn="bl" rotWithShape="0"/>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en-GB"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408970"/>
            <a:ext cx="2592288" cy="24490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descr="http://www.lifehack.org/wp-content/files/2007/05/20070520-firefox_log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51712" y="4408970"/>
            <a:ext cx="2592288" cy="2449030"/>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www.journaldugeek.com/files/2011/03/chrome-logo.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66" y="-99392"/>
            <a:ext cx="2304256" cy="2304257"/>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4.bp.blogspot.com/_tF_DyjQ-CPA/TIryLG_DK3I/AAAAAAAADzk/SoDnilaHmb4/s1600/volkswagen-logo.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87171" y="0"/>
            <a:ext cx="2521369" cy="2521369"/>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www.creads.org/blog/wp-content/uploads/2011/12/hp-logo.gi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7544" y="2521369"/>
            <a:ext cx="2232248" cy="1442538"/>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leblogdetrop.files.wordpress.com/2011/02/logo_adidas.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275856" y="4441341"/>
            <a:ext cx="2295583" cy="1774522"/>
          </a:xfrm>
          <a:prstGeom prst="rect">
            <a:avLst/>
          </a:prstGeom>
          <a:noFill/>
          <a:extLst>
            <a:ext uri="{909E8E84-426E-40DD-AFC4-6F175D3DCCD1}">
              <a14:hiddenFill xmlns:a14="http://schemas.microsoft.com/office/drawing/2010/main" xmlns="">
                <a:solidFill>
                  <a:srgbClr val="FFFFFF"/>
                </a:solidFill>
              </a14:hiddenFill>
            </a:ext>
          </a:extLst>
        </p:spPr>
      </p:pic>
      <p:pic>
        <p:nvPicPr>
          <p:cNvPr id="1038" name="Picture 14" descr="http://www.setloft.com/upload/credit/MasterCard_logo.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067944" y="2521369"/>
            <a:ext cx="1728192" cy="172819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73344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systems </a:t>
            </a:r>
            <a:endParaRPr lang="en-GB" dirty="0"/>
          </a:p>
        </p:txBody>
      </p:sp>
      <p:sp>
        <p:nvSpPr>
          <p:cNvPr id="3" name="Content Placeholder 2"/>
          <p:cNvSpPr>
            <a:spLocks noGrp="1"/>
          </p:cNvSpPr>
          <p:nvPr>
            <p:ph sz="quarter" idx="13"/>
          </p:nvPr>
        </p:nvSpPr>
        <p:spPr/>
        <p:txBody>
          <a:bodyPr/>
          <a:lstStyle/>
          <a:p>
            <a:pPr fontAlgn="t"/>
            <a:r>
              <a:rPr lang="en-GB" i="1" u="sng" dirty="0" smtClean="0"/>
              <a:t>Control </a:t>
            </a:r>
            <a:r>
              <a:rPr lang="en-GB" i="1" u="sng" dirty="0"/>
              <a:t>Systems</a:t>
            </a:r>
            <a:r>
              <a:rPr lang="en-GB" dirty="0"/>
              <a:t/>
            </a:r>
            <a:br>
              <a:rPr lang="en-GB" dirty="0"/>
            </a:br>
            <a:r>
              <a:rPr lang="en-GB" dirty="0"/>
              <a:t>A command is a directive that performs a specific task</a:t>
            </a:r>
          </a:p>
          <a:p>
            <a:pPr fontAlgn="t"/>
            <a:r>
              <a:rPr lang="en-GB" dirty="0"/>
              <a:t>An argument is a variable that can be used by the function </a:t>
            </a:r>
            <a:r>
              <a:rPr lang="en-GB" dirty="0" err="1"/>
              <a:t>reveiving</a:t>
            </a:r>
            <a:r>
              <a:rPr lang="en-GB" dirty="0"/>
              <a:t> them</a:t>
            </a:r>
          </a:p>
          <a:p>
            <a:pPr fontAlgn="t"/>
            <a:r>
              <a:rPr lang="en-GB" dirty="0"/>
              <a:t>A procedure is like a command that does multiple commands in one word</a:t>
            </a:r>
          </a:p>
          <a:p>
            <a:pPr fontAlgn="t"/>
            <a:r>
              <a:rPr lang="en-GB" dirty="0"/>
              <a:t>A turtle is the thing that draws the lines in the program</a:t>
            </a:r>
          </a:p>
          <a:p>
            <a:pPr fontAlgn="t"/>
            <a:r>
              <a:rPr lang="en-GB" dirty="0"/>
              <a:t/>
            </a:r>
            <a:br>
              <a:rPr lang="en-GB" dirty="0"/>
            </a:br>
            <a:r>
              <a:rPr lang="en-GB" dirty="0" err="1"/>
              <a:t>fd</a:t>
            </a:r>
            <a:r>
              <a:rPr lang="en-GB" dirty="0"/>
              <a:t> &amp; </a:t>
            </a:r>
            <a:r>
              <a:rPr lang="en-GB" dirty="0" err="1"/>
              <a:t>bk</a:t>
            </a:r>
            <a:r>
              <a:rPr lang="en-GB" dirty="0"/>
              <a:t> = forward and backward</a:t>
            </a:r>
          </a:p>
          <a:p>
            <a:pPr fontAlgn="t"/>
            <a:r>
              <a:rPr lang="en-GB" dirty="0" err="1"/>
              <a:t>lt</a:t>
            </a:r>
            <a:r>
              <a:rPr lang="en-GB" dirty="0"/>
              <a:t> &amp; </a:t>
            </a:r>
            <a:r>
              <a:rPr lang="en-GB" dirty="0" err="1"/>
              <a:t>rt</a:t>
            </a:r>
            <a:r>
              <a:rPr lang="en-GB" dirty="0"/>
              <a:t> = left and right</a:t>
            </a:r>
          </a:p>
          <a:p>
            <a:pPr fontAlgn="t"/>
            <a:r>
              <a:rPr lang="en-GB" dirty="0" err="1"/>
              <a:t>pu</a:t>
            </a:r>
            <a:r>
              <a:rPr lang="en-GB" dirty="0"/>
              <a:t> &amp; </a:t>
            </a:r>
            <a:r>
              <a:rPr lang="en-GB" dirty="0" err="1"/>
              <a:t>pd</a:t>
            </a:r>
            <a:r>
              <a:rPr lang="en-GB" dirty="0"/>
              <a:t> = pen up and pen down</a:t>
            </a:r>
          </a:p>
          <a:p>
            <a:endParaRPr lang="en-GB" dirty="0"/>
          </a:p>
        </p:txBody>
      </p:sp>
    </p:spTree>
    <p:extLst>
      <p:ext uri="{BB962C8B-B14F-4D97-AF65-F5344CB8AC3E}">
        <p14:creationId xmlns:p14="http://schemas.microsoft.com/office/powerpoint/2010/main" xmlns="" val="20877836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GB" dirty="0"/>
          </a:p>
        </p:txBody>
      </p:sp>
      <p:sp>
        <p:nvSpPr>
          <p:cNvPr id="3" name="Content Placeholder 2"/>
          <p:cNvSpPr>
            <a:spLocks noGrp="1"/>
          </p:cNvSpPr>
          <p:nvPr>
            <p:ph sz="quarter" idx="13"/>
          </p:nvPr>
        </p:nvSpPr>
        <p:spPr>
          <a:xfrm>
            <a:off x="107504" y="1628800"/>
            <a:ext cx="8534400" cy="1925960"/>
          </a:xfrm>
        </p:spPr>
        <p:txBody>
          <a:bodyPr/>
          <a:lstStyle/>
          <a:p>
            <a:r>
              <a:rPr lang="en-US" dirty="0" smtClean="0"/>
              <a:t>To square repeat 4 (FD 100 RT 90)</a:t>
            </a:r>
          </a:p>
          <a:p>
            <a:r>
              <a:rPr lang="en-US" dirty="0" smtClean="0"/>
              <a:t>VARIABLES are the length times and cell </a:t>
            </a:r>
            <a:endParaRPr lang="en-GB" dirty="0"/>
          </a:p>
        </p:txBody>
      </p:sp>
      <p:sp>
        <p:nvSpPr>
          <p:cNvPr id="4" name="Rectangle 3"/>
          <p:cNvSpPr/>
          <p:nvPr/>
        </p:nvSpPr>
        <p:spPr>
          <a:xfrm>
            <a:off x="107504" y="3800366"/>
            <a:ext cx="6048672" cy="3046988"/>
          </a:xfrm>
          <a:prstGeom prst="rect">
            <a:avLst/>
          </a:prstGeom>
        </p:spPr>
        <p:txBody>
          <a:bodyPr wrap="square">
            <a:spAutoFit/>
          </a:bodyPr>
          <a:lstStyle/>
          <a:p>
            <a:pPr marL="274320" lvl="1">
              <a:spcBef>
                <a:spcPts val="600"/>
              </a:spcBef>
              <a:buSzPct val="70000"/>
              <a:buFont typeface="Wingdings"/>
              <a:buChar char=""/>
            </a:pPr>
            <a:r>
              <a:rPr kumimoji="1" lang="en-US" altLang="ja-JP" sz="2400" dirty="0">
                <a:latin typeface="Arial Unicode MS" pitchFamily="50" charset="-128"/>
                <a:ea typeface="Arial Unicode MS" pitchFamily="50" charset="-128"/>
                <a:cs typeface="Arial Unicode MS" pitchFamily="50" charset="-128"/>
              </a:rPr>
              <a:t>Go to the MSW Logo website:</a:t>
            </a:r>
            <a:r>
              <a:rPr lang="ja-JP" altLang="en-US" sz="2400" dirty="0">
                <a:latin typeface="Arial Unicode MS" pitchFamily="50" charset="-128"/>
                <a:ea typeface="Arial Unicode MS" pitchFamily="50" charset="-128"/>
                <a:cs typeface="Arial Unicode MS" pitchFamily="50" charset="-128"/>
              </a:rPr>
              <a:t> </a:t>
            </a:r>
            <a:r>
              <a:rPr lang="th-TH" altLang="ja-JP" sz="2400" dirty="0">
                <a:latin typeface="Arial Unicode MS" pitchFamily="50" charset="-128"/>
                <a:ea typeface="Arial Unicode MS" pitchFamily="50" charset="-128"/>
                <a:cs typeface="Arial Unicode MS" pitchFamily="50" charset="-128"/>
              </a:rPr>
              <a:t>http://www.softronix.com/logo.html</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Then press, ‘Setup Kit’.</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Then press ‘download’</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Now the installing is done</a:t>
            </a:r>
            <a:endParaRPr lang="en-GB" sz="2400" dirty="0"/>
          </a:p>
        </p:txBody>
      </p:sp>
      <p:sp>
        <p:nvSpPr>
          <p:cNvPr id="7" name="TextBox 6"/>
          <p:cNvSpPr txBox="1"/>
          <p:nvPr/>
        </p:nvSpPr>
        <p:spPr>
          <a:xfrm>
            <a:off x="323528" y="2996952"/>
            <a:ext cx="3924436" cy="646331"/>
          </a:xfrm>
          <a:prstGeom prst="rect">
            <a:avLst/>
          </a:prstGeom>
          <a:noFill/>
        </p:spPr>
        <p:txBody>
          <a:bodyPr wrap="square" rtlCol="0">
            <a:spAutoFit/>
          </a:bodyPr>
          <a:lstStyle/>
          <a:p>
            <a:r>
              <a:rPr lang="en-GB" sz="3600" dirty="0" smtClean="0"/>
              <a:t>How to install logo? </a:t>
            </a:r>
            <a:endParaRPr lang="en-GB" sz="3600" dirty="0"/>
          </a:p>
        </p:txBody>
      </p:sp>
    </p:spTree>
    <p:extLst>
      <p:ext uri="{BB962C8B-B14F-4D97-AF65-F5344CB8AC3E}">
        <p14:creationId xmlns:p14="http://schemas.microsoft.com/office/powerpoint/2010/main" xmlns="" val="1975443631"/>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2"/>
          <p:cNvPicPr>
            <a:picLocks noGrp="1" noChangeAspect="1" noChangeArrowheads="1"/>
          </p:cNvPicPr>
          <p:nvPr>
            <p:ph sz="quarter" idx="13"/>
          </p:nvPr>
        </p:nvPicPr>
        <p:blipFill rotWithShape="1">
          <a:blip r:embed="rId2" cstate="print">
            <a:extLst>
              <a:ext uri="{28A0092B-C50C-407E-A947-70E740481C1C}">
                <a14:useLocalDpi xmlns:a14="http://schemas.microsoft.com/office/drawing/2010/main" xmlns="" val="0"/>
              </a:ext>
            </a:extLst>
          </a:blip>
          <a:srcRect r="20254" b="3809"/>
          <a:stretch/>
        </p:blipFill>
        <p:spPr bwMode="auto">
          <a:xfrm>
            <a:off x="539552" y="404664"/>
            <a:ext cx="8064896" cy="60672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1547664" y="1772816"/>
            <a:ext cx="2880320" cy="369332"/>
          </a:xfrm>
          <a:prstGeom prst="rect">
            <a:avLst/>
          </a:prstGeom>
          <a:noFill/>
        </p:spPr>
        <p:txBody>
          <a:bodyPr wrap="square" rtlCol="0">
            <a:spAutoFit/>
          </a:bodyPr>
          <a:lstStyle/>
          <a:p>
            <a:endParaRPr lang="en-US" dirty="0"/>
          </a:p>
        </p:txBody>
      </p:sp>
      <p:sp>
        <p:nvSpPr>
          <p:cNvPr id="6" name="Subtitle 2"/>
          <p:cNvSpPr txBox="1">
            <a:spLocks/>
          </p:cNvSpPr>
          <p:nvPr/>
        </p:nvSpPr>
        <p:spPr>
          <a:xfrm>
            <a:off x="1691680" y="134076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THE TURTLE WHICH WE COMMAND</a:t>
            </a:r>
            <a:endParaRPr lang="en-GB" dirty="0"/>
          </a:p>
        </p:txBody>
      </p:sp>
      <p:sp>
        <p:nvSpPr>
          <p:cNvPr id="9" name="Rectangle 8"/>
          <p:cNvSpPr/>
          <p:nvPr/>
        </p:nvSpPr>
        <p:spPr>
          <a:xfrm>
            <a:off x="3779912" y="2924944"/>
            <a:ext cx="4572000" cy="646331"/>
          </a:xfrm>
          <a:prstGeom prst="rect">
            <a:avLst/>
          </a:prstGeom>
        </p:spPr>
        <p:txBody>
          <a:bodyPr>
            <a:spAutoFit/>
          </a:bodyPr>
          <a:lstStyle/>
          <a:p>
            <a:pPr marL="68580" lvl="0"/>
            <a:r>
              <a:rPr lang="en-US" dirty="0" smtClean="0">
                <a:solidFill>
                  <a:prstClr val="black"/>
                </a:solidFill>
                <a:latin typeface="Century Gothic"/>
              </a:rPr>
              <a:t>WILL EREASE ALL THE CODES AND COMMANDS</a:t>
            </a:r>
            <a:endParaRPr lang="en-GB" dirty="0">
              <a:solidFill>
                <a:prstClr val="black"/>
              </a:solidFill>
              <a:latin typeface="Century Gothic"/>
            </a:endParaRPr>
          </a:p>
        </p:txBody>
      </p:sp>
      <p:cxnSp>
        <p:nvCxnSpPr>
          <p:cNvPr id="11" name="Straight Arrow Connector 10"/>
          <p:cNvCxnSpPr/>
          <p:nvPr/>
        </p:nvCxnSpPr>
        <p:spPr>
          <a:xfrm>
            <a:off x="7164288" y="3645024"/>
            <a:ext cx="936104"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619672" y="4797152"/>
            <a:ext cx="3527056" cy="369332"/>
          </a:xfrm>
          <a:prstGeom prst="rect">
            <a:avLst/>
          </a:prstGeom>
        </p:spPr>
        <p:txBody>
          <a:bodyPr wrap="square">
            <a:spAutoFit/>
          </a:bodyPr>
          <a:lstStyle/>
          <a:p>
            <a:pPr marL="68580" indent="0">
              <a:buNone/>
            </a:pPr>
            <a:r>
              <a:rPr lang="en-US" dirty="0" smtClean="0"/>
              <a:t>WHERE WE WRITE THE COMMAND</a:t>
            </a:r>
            <a:endParaRPr lang="en-GB" dirty="0"/>
          </a:p>
        </p:txBody>
      </p:sp>
      <p:sp>
        <p:nvSpPr>
          <p:cNvPr id="13" name="Rectangle 12"/>
          <p:cNvSpPr/>
          <p:nvPr/>
        </p:nvSpPr>
        <p:spPr>
          <a:xfrm>
            <a:off x="2195736" y="5085184"/>
            <a:ext cx="3887096" cy="369332"/>
          </a:xfrm>
          <a:prstGeom prst="rect">
            <a:avLst/>
          </a:prstGeom>
        </p:spPr>
        <p:txBody>
          <a:bodyPr wrap="square">
            <a:spAutoFit/>
          </a:bodyPr>
          <a:lstStyle/>
          <a:p>
            <a:pPr marL="68580" indent="0">
              <a:buNone/>
            </a:pPr>
            <a:r>
              <a:rPr lang="en-US" dirty="0" smtClean="0">
                <a:solidFill>
                  <a:srgbClr val="FF0000"/>
                </a:solidFill>
              </a:rPr>
              <a:t>WHERE WE WRITE THE COMMAND</a:t>
            </a:r>
            <a:endParaRPr lang="en-GB" dirty="0">
              <a:solidFill>
                <a:srgbClr val="FF0000"/>
              </a:solidFill>
            </a:endParaRPr>
          </a:p>
        </p:txBody>
      </p:sp>
      <p:cxnSp>
        <p:nvCxnSpPr>
          <p:cNvPr id="15" name="Straight Arrow Connector 14"/>
          <p:cNvCxnSpPr/>
          <p:nvPr/>
        </p:nvCxnSpPr>
        <p:spPr>
          <a:xfrm flipH="1">
            <a:off x="2267744" y="5661248"/>
            <a:ext cx="108012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19872" y="1916832"/>
            <a:ext cx="93610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11560" y="4077072"/>
            <a:ext cx="3711593" cy="369332"/>
          </a:xfrm>
          <a:prstGeom prst="rect">
            <a:avLst/>
          </a:prstGeom>
        </p:spPr>
        <p:txBody>
          <a:bodyPr wrap="none">
            <a:spAutoFit/>
          </a:bodyPr>
          <a:lstStyle/>
          <a:p>
            <a:r>
              <a:rPr lang="en-US" dirty="0" smtClean="0">
                <a:solidFill>
                  <a:srgbClr val="FF0000"/>
                </a:solidFill>
              </a:rPr>
              <a:t>WHERE THE LIST OF COMMAND THAT </a:t>
            </a:r>
            <a:endParaRPr lang="en-US" dirty="0">
              <a:solidFill>
                <a:srgbClr val="FF0000"/>
              </a:solidFill>
            </a:endParaRPr>
          </a:p>
        </p:txBody>
      </p:sp>
      <p:cxnSp>
        <p:nvCxnSpPr>
          <p:cNvPr id="21" name="Straight Arrow Connector 20"/>
          <p:cNvCxnSpPr/>
          <p:nvPr/>
        </p:nvCxnSpPr>
        <p:spPr>
          <a:xfrm flipH="1">
            <a:off x="1043608" y="4581128"/>
            <a:ext cx="792088"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75867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Command for colouring </a:t>
            </a:r>
            <a:endParaRPr lang="en-GB" dirty="0"/>
          </a:p>
        </p:txBody>
      </p:sp>
      <p:sp>
        <p:nvSpPr>
          <p:cNvPr id="3" name="Content Placeholder 2"/>
          <p:cNvSpPr>
            <a:spLocks noGrp="1"/>
          </p:cNvSpPr>
          <p:nvPr>
            <p:ph sz="quarter" idx="13"/>
          </p:nvPr>
        </p:nvSpPr>
        <p:spPr/>
        <p:txBody>
          <a:bodyPr>
            <a:normAutofit lnSpcReduction="10000"/>
          </a:bodyPr>
          <a:lstStyle/>
          <a:p>
            <a:r>
              <a:rPr lang="en-US" sz="1800" b="1" dirty="0" err="1" smtClean="0">
                <a:solidFill>
                  <a:schemeClr val="accent1"/>
                </a:solidFill>
              </a:rPr>
              <a:t>setfloodcolor</a:t>
            </a:r>
            <a:r>
              <a:rPr lang="en-US" sz="1800" b="1" dirty="0" smtClean="0">
                <a:solidFill>
                  <a:schemeClr val="accent1"/>
                </a:solidFill>
              </a:rPr>
              <a:t> </a:t>
            </a:r>
            <a:r>
              <a:rPr lang="en-US" sz="1800" dirty="0" smtClean="0"/>
              <a:t>– this set the color to a color RGB (RED GREEN BLUE)values, which you need to put in after </a:t>
            </a:r>
            <a:r>
              <a:rPr lang="en-US" sz="1800" dirty="0" err="1" smtClean="0"/>
              <a:t>setfloodcolor</a:t>
            </a:r>
            <a:r>
              <a:rPr lang="en-US" sz="1800" dirty="0" smtClean="0"/>
              <a:t>. The values goes form 0 to 255. ex: </a:t>
            </a:r>
            <a:r>
              <a:rPr lang="en-US" sz="1800" dirty="0" err="1" smtClean="0"/>
              <a:t>setfloodcolor</a:t>
            </a:r>
            <a:r>
              <a:rPr lang="en-US" sz="1800" dirty="0" smtClean="0"/>
              <a:t>  [255 0 0] this give a red color.</a:t>
            </a:r>
          </a:p>
          <a:p>
            <a:r>
              <a:rPr lang="en-US" sz="1800" b="1" dirty="0" smtClean="0">
                <a:solidFill>
                  <a:schemeClr val="accent1"/>
                </a:solidFill>
              </a:rPr>
              <a:t>fill</a:t>
            </a:r>
            <a:r>
              <a:rPr lang="en-US" sz="1800" dirty="0" smtClean="0"/>
              <a:t> – fill in the color that was set. In order to fill, the turtle need to be in the shape that was to be colored, when commanded fill color that was set by </a:t>
            </a:r>
            <a:r>
              <a:rPr lang="en-US" sz="1800" dirty="0" err="1" smtClean="0"/>
              <a:t>setfloodcolor</a:t>
            </a:r>
            <a:r>
              <a:rPr lang="en-US" sz="1800" dirty="0" smtClean="0"/>
              <a:t> will fills the area.</a:t>
            </a:r>
          </a:p>
          <a:p>
            <a:pPr>
              <a:buNone/>
            </a:pPr>
            <a:endParaRPr lang="en-US" sz="1800" b="1" dirty="0" smtClean="0"/>
          </a:p>
          <a:p>
            <a:r>
              <a:rPr lang="en-US" sz="1800" b="1" dirty="0" err="1" smtClean="0">
                <a:solidFill>
                  <a:schemeClr val="accent1"/>
                </a:solidFill>
              </a:rPr>
              <a:t>SetPC</a:t>
            </a:r>
            <a:r>
              <a:rPr lang="en-US" sz="1800" b="1" dirty="0" smtClean="0">
                <a:solidFill>
                  <a:schemeClr val="accent1"/>
                </a:solidFill>
              </a:rPr>
              <a:t> </a:t>
            </a:r>
            <a:r>
              <a:rPr lang="en-US" sz="1800" dirty="0" smtClean="0"/>
              <a:t>– set pen color. This set the color of the line that will be drawn following this command. An RGB of color need to be put in also.</a:t>
            </a:r>
            <a:br>
              <a:rPr lang="en-US" sz="1800" dirty="0" smtClean="0"/>
            </a:br>
            <a:r>
              <a:rPr lang="en-US" sz="1800" dirty="0" smtClean="0"/>
              <a:t>Ex: </a:t>
            </a:r>
            <a:r>
              <a:rPr lang="en-US" sz="1800" dirty="0" err="1" smtClean="0"/>
              <a:t>SetPC</a:t>
            </a:r>
            <a:r>
              <a:rPr lang="en-US" sz="1800" dirty="0" smtClean="0"/>
              <a:t> [0 255 0] changes the pen color to green</a:t>
            </a:r>
          </a:p>
          <a:p>
            <a:r>
              <a:rPr lang="en-US" sz="1800" b="1" dirty="0" err="1" smtClean="0">
                <a:solidFill>
                  <a:schemeClr val="accent1"/>
                </a:solidFill>
              </a:rPr>
              <a:t>SetPenSize</a:t>
            </a:r>
            <a:r>
              <a:rPr lang="en-US" sz="1800" b="1" dirty="0" smtClean="0">
                <a:solidFill>
                  <a:schemeClr val="accent1"/>
                </a:solidFill>
              </a:rPr>
              <a:t> </a:t>
            </a:r>
            <a:r>
              <a:rPr lang="en-US" sz="1800" dirty="0" smtClean="0"/>
              <a:t>– set pen size. This set the size of the line that is to be drawn. The width of the pen is to be put in also. Ex: </a:t>
            </a:r>
            <a:r>
              <a:rPr lang="en-US" sz="1800" dirty="0" err="1" smtClean="0"/>
              <a:t>SetPenSize</a:t>
            </a:r>
            <a:r>
              <a:rPr lang="en-US" sz="1800" dirty="0" smtClean="0"/>
              <a:t> [2 2]</a:t>
            </a:r>
          </a:p>
          <a:p>
            <a:r>
              <a:rPr lang="en-US" sz="1800" b="1" dirty="0" err="1" smtClean="0">
                <a:solidFill>
                  <a:schemeClr val="accent1"/>
                </a:solidFill>
              </a:rPr>
              <a:t>Pennormal</a:t>
            </a:r>
            <a:r>
              <a:rPr lang="en-US" sz="1800" dirty="0" smtClean="0"/>
              <a:t> – change pen back to normal size and color (black</a:t>
            </a:r>
            <a:endParaRPr lang="en-GB" dirty="0"/>
          </a:p>
        </p:txBody>
      </p:sp>
    </p:spTree>
    <p:extLst>
      <p:ext uri="{BB962C8B-B14F-4D97-AF65-F5344CB8AC3E}">
        <p14:creationId xmlns:p14="http://schemas.microsoft.com/office/powerpoint/2010/main" xmlns="" val="4250708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Logo?</a:t>
            </a:r>
            <a:endParaRPr lang="en-GB" dirty="0"/>
          </a:p>
        </p:txBody>
      </p:sp>
      <p:sp>
        <p:nvSpPr>
          <p:cNvPr id="3" name="Content Placeholder 2"/>
          <p:cNvSpPr>
            <a:spLocks noGrp="1"/>
          </p:cNvSpPr>
          <p:nvPr>
            <p:ph sz="quarter" idx="13"/>
          </p:nvPr>
        </p:nvSpPr>
        <p:spPr/>
        <p:txBody>
          <a:bodyPr>
            <a:normAutofit fontScale="92500" lnSpcReduction="10000"/>
          </a:bodyPr>
          <a:lstStyle/>
          <a:p>
            <a:pPr marL="0" indent="0">
              <a:buNone/>
            </a:pPr>
            <a:r>
              <a:rPr lang="en-US" sz="2000" dirty="0"/>
              <a:t> </a:t>
            </a:r>
            <a:r>
              <a:rPr lang="en-US" sz="2000" dirty="0" smtClean="0"/>
              <a:t>     A logo is a design or identifies something </a:t>
            </a:r>
          </a:p>
          <a:p>
            <a:r>
              <a:rPr lang="en-US" sz="2000" dirty="0" smtClean="0"/>
              <a:t>Our programing system is called Logo 32 (turtle) , it is a on-screen cursor </a:t>
            </a:r>
            <a:r>
              <a:rPr lang="en-GB" sz="2000" dirty="0" smtClean="0">
                <a:effectLst/>
              </a:rPr>
              <a:t>which can be given movement and drawing instructions to make graphics.</a:t>
            </a:r>
            <a:endParaRPr lang="en-US" sz="2400" b="1" u="sng" dirty="0" smtClean="0"/>
          </a:p>
          <a:p>
            <a:r>
              <a:rPr lang="en-US" altLang="ja-JP" sz="2400" dirty="0">
                <a:latin typeface="Arial Unicode MS" pitchFamily="50" charset="-128"/>
                <a:ea typeface="Arial Unicode MS" pitchFamily="50" charset="-128"/>
                <a:cs typeface="Arial Unicode MS" pitchFamily="50" charset="-128"/>
              </a:rPr>
              <a:t>Logo is a computer programming language used in Education.</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Logo is very easy to use.</a:t>
            </a:r>
          </a:p>
          <a:p>
            <a:endParaRPr kumimoji="1" lang="en-US" altLang="ja-JP" sz="2400" dirty="0">
              <a:latin typeface="Arial Unicode MS" pitchFamily="50" charset="-128"/>
              <a:ea typeface="Arial Unicode MS" pitchFamily="50" charset="-128"/>
              <a:cs typeface="Arial Unicode MS" pitchFamily="50" charset="-128"/>
            </a:endParaRPr>
          </a:p>
          <a:p>
            <a:r>
              <a:rPr kumimoji="1" lang="en-US" altLang="ja-JP" sz="2400" dirty="0">
                <a:latin typeface="Arial Unicode MS" pitchFamily="50" charset="-128"/>
                <a:ea typeface="Arial Unicode MS" pitchFamily="50" charset="-128"/>
                <a:cs typeface="Arial Unicode MS" pitchFamily="50" charset="-128"/>
              </a:rPr>
              <a:t>The word ‘Logo’ came form Greek and it actually means, ‘word’.</a:t>
            </a:r>
            <a:endParaRPr kumimoji="1" lang="ja-JP" altLang="en-US" sz="2400" dirty="0">
              <a:latin typeface="Arial Unicode MS" pitchFamily="50" charset="-128"/>
              <a:ea typeface="Arial Unicode MS" pitchFamily="50" charset="-128"/>
              <a:cs typeface="Arial Unicode MS" pitchFamily="50" charset="-128"/>
            </a:endParaRPr>
          </a:p>
          <a:p>
            <a:endParaRPr lang="en-GB" sz="2400" b="1" u="sng" dirty="0"/>
          </a:p>
        </p:txBody>
      </p:sp>
    </p:spTree>
    <p:extLst>
      <p:ext uri="{BB962C8B-B14F-4D97-AF65-F5344CB8AC3E}">
        <p14:creationId xmlns:p14="http://schemas.microsoft.com/office/powerpoint/2010/main" xmlns="" val="3226265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3"/>
          </p:nvPr>
        </p:nvSpPr>
        <p:spPr/>
        <p:txBody>
          <a:bodyPr/>
          <a:lstStyle/>
          <a:p>
            <a:endParaRPr lang="en-GB"/>
          </a:p>
        </p:txBody>
      </p:sp>
    </p:spTree>
    <p:extLst>
      <p:ext uri="{BB962C8B-B14F-4D97-AF65-F5344CB8AC3E}">
        <p14:creationId xmlns:p14="http://schemas.microsoft.com/office/powerpoint/2010/main" xmlns="" val="631961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3"/>
          </p:nvPr>
        </p:nvSpPr>
        <p:spPr/>
        <p:txBody>
          <a:bodyPr/>
          <a:lstStyle/>
          <a:p>
            <a:endParaRPr lang="en-GB"/>
          </a:p>
        </p:txBody>
      </p:sp>
    </p:spTree>
    <p:extLst>
      <p:ext uri="{BB962C8B-B14F-4D97-AF65-F5344CB8AC3E}">
        <p14:creationId xmlns:p14="http://schemas.microsoft.com/office/powerpoint/2010/main" xmlns="" val="3808437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140</TotalTime>
  <Words>281</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Horizon</vt:lpstr>
      <vt:lpstr>        LOGO        </vt:lpstr>
      <vt:lpstr>Control systems </vt:lpstr>
      <vt:lpstr>Variables</vt:lpstr>
      <vt:lpstr>Slide 4</vt:lpstr>
      <vt:lpstr>Command for colouring </vt:lpstr>
      <vt:lpstr>What is Logo?</vt:lpstr>
      <vt:lpstr>Slide 7</vt:lpstr>
      <vt:lpstr>Slide 8</vt:lpstr>
    </vt:vector>
  </TitlesOfParts>
  <Company>St.Andrews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dc:title>
  <dc:creator>Anisha Sham Dodani</dc:creator>
  <cp:lastModifiedBy>Se7ven</cp:lastModifiedBy>
  <cp:revision>15</cp:revision>
  <dcterms:created xsi:type="dcterms:W3CDTF">2012-02-09T04:28:24Z</dcterms:created>
  <dcterms:modified xsi:type="dcterms:W3CDTF">2012-03-07T13:26:28Z</dcterms:modified>
</cp:coreProperties>
</file>