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61" r:id="rId5"/>
    <p:sldId id="259" r:id="rId6"/>
    <p:sldId id="260" r:id="rId7"/>
    <p:sldId id="269" r:id="rId8"/>
    <p:sldId id="262" r:id="rId9"/>
    <p:sldId id="271" r:id="rId10"/>
    <p:sldId id="274" r:id="rId11"/>
    <p:sldId id="275" r:id="rId12"/>
    <p:sldId id="276" r:id="rId13"/>
    <p:sldId id="273" r:id="rId14"/>
    <p:sldId id="272" r:id="rId15"/>
    <p:sldId id="264" r:id="rId16"/>
    <p:sldId id="265" r:id="rId17"/>
    <p:sldId id="267" r:id="rId18"/>
    <p:sldId id="266" r:id="rId19"/>
    <p:sldId id="26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208D74-5F81-4EDF-8712-6724D125842A}" type="datetimeFigureOut">
              <a:rPr lang="en-GB" smtClean="0"/>
              <a:t>28/02/2012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8F0212-5990-487A-BEAE-79AD165F6B65}" type="slidenum">
              <a:rPr lang="en-GB" smtClean="0"/>
              <a:t>‹#›</a:t>
            </a:fld>
            <a:endParaRPr lang="en-GB" dirty="0"/>
          </a:p>
        </p:txBody>
      </p:sp>
    </p:spTree>
    <p:extLst>
      <p:ext uri="{BB962C8B-B14F-4D97-AF65-F5344CB8AC3E}">
        <p14:creationId xmlns:p14="http://schemas.microsoft.com/office/powerpoint/2010/main" val="1424169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58F0212-5990-487A-BEAE-79AD165F6B65}" type="slidenum">
              <a:rPr lang="en-GB" smtClean="0"/>
              <a:t>6</a:t>
            </a:fld>
            <a:endParaRPr lang="en-GB" dirty="0"/>
          </a:p>
        </p:txBody>
      </p:sp>
    </p:spTree>
    <p:extLst>
      <p:ext uri="{BB962C8B-B14F-4D97-AF65-F5344CB8AC3E}">
        <p14:creationId xmlns:p14="http://schemas.microsoft.com/office/powerpoint/2010/main" val="128648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760" lvl="1" indent="0">
              <a:buNone/>
            </a:pPr>
            <a:r>
              <a:rPr lang="en-GB" sz="1200" b="1" dirty="0" smtClean="0"/>
              <a:t>TO SQUARE :length</a:t>
            </a:r>
          </a:p>
          <a:p>
            <a:pPr marL="365760" lvl="1" indent="0">
              <a:buNone/>
            </a:pPr>
            <a:r>
              <a:rPr lang="en-GB" sz="1200" b="1" dirty="0" smtClean="0"/>
              <a:t>REPEAT 4 [FD :length RT 90]</a:t>
            </a:r>
          </a:p>
          <a:p>
            <a:pPr marL="365760" lvl="1" indent="0">
              <a:buNone/>
            </a:pPr>
            <a:r>
              <a:rPr lang="en-GB" sz="1200" b="1" dirty="0" smtClean="0"/>
              <a:t>END</a:t>
            </a:r>
          </a:p>
          <a:p>
            <a:r>
              <a:rPr lang="en-GB" sz="1200" kern="1200" dirty="0" smtClean="0">
                <a:solidFill>
                  <a:schemeClr val="tx1"/>
                </a:solidFill>
                <a:effectLst/>
                <a:latin typeface="+mn-lt"/>
                <a:ea typeface="+mn-ea"/>
                <a:cs typeface="+mn-cs"/>
              </a:rPr>
              <a:t>TO TRIANGLE :length</a:t>
            </a:r>
          </a:p>
          <a:p>
            <a:r>
              <a:rPr lang="en-GB" sz="1200" kern="1200" dirty="0" smtClean="0">
                <a:solidFill>
                  <a:schemeClr val="tx1"/>
                </a:solidFill>
                <a:effectLst/>
                <a:latin typeface="+mn-lt"/>
                <a:ea typeface="+mn-ea"/>
                <a:cs typeface="+mn-cs"/>
              </a:rPr>
              <a:t>REPEAT 3 [FD :length RT 120]</a:t>
            </a:r>
          </a:p>
          <a:p>
            <a:r>
              <a:rPr lang="en-GB" sz="1200" kern="1200" dirty="0" smtClean="0">
                <a:solidFill>
                  <a:schemeClr val="tx1"/>
                </a:solidFill>
                <a:effectLst/>
                <a:latin typeface="+mn-lt"/>
                <a:ea typeface="+mn-ea"/>
                <a:cs typeface="+mn-cs"/>
              </a:rPr>
              <a:t>END</a:t>
            </a:r>
          </a:p>
        </p:txBody>
      </p:sp>
      <p:sp>
        <p:nvSpPr>
          <p:cNvPr id="4" name="Slide Number Placeholder 3"/>
          <p:cNvSpPr>
            <a:spLocks noGrp="1"/>
          </p:cNvSpPr>
          <p:nvPr>
            <p:ph type="sldNum" sz="quarter" idx="10"/>
          </p:nvPr>
        </p:nvSpPr>
        <p:spPr/>
        <p:txBody>
          <a:bodyPr/>
          <a:lstStyle/>
          <a:p>
            <a:fld id="{558F0212-5990-487A-BEAE-79AD165F6B65}" type="slidenum">
              <a:rPr lang="en-GB" smtClean="0"/>
              <a:t>14</a:t>
            </a:fld>
            <a:endParaRPr lang="en-GB" dirty="0"/>
          </a:p>
        </p:txBody>
      </p:sp>
    </p:spTree>
    <p:extLst>
      <p:ext uri="{BB962C8B-B14F-4D97-AF65-F5344CB8AC3E}">
        <p14:creationId xmlns:p14="http://schemas.microsoft.com/office/powerpoint/2010/main" val="175907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square 100</a:t>
            </a:r>
          </a:p>
          <a:p>
            <a:r>
              <a:rPr lang="en-GB" dirty="0" smtClean="0"/>
              <a:t>square 200</a:t>
            </a:r>
          </a:p>
          <a:p>
            <a:r>
              <a:rPr lang="en-GB" dirty="0" smtClean="0"/>
              <a:t>square 50</a:t>
            </a:r>
          </a:p>
          <a:p>
            <a:r>
              <a:rPr lang="en-GB" dirty="0" smtClean="0"/>
              <a:t>cs</a:t>
            </a:r>
          </a:p>
          <a:p>
            <a:r>
              <a:rPr lang="en-GB" dirty="0" smtClean="0"/>
              <a:t>pd</a:t>
            </a:r>
          </a:p>
          <a:p>
            <a:r>
              <a:rPr lang="en-GB" dirty="0" smtClean="0"/>
              <a:t>rt 30</a:t>
            </a:r>
          </a:p>
          <a:p>
            <a:r>
              <a:rPr lang="en-GB" dirty="0" smtClean="0"/>
              <a:t>repeat 3 [fd 100 rt 120]</a:t>
            </a:r>
          </a:p>
          <a:p>
            <a:r>
              <a:rPr lang="en-GB" dirty="0" smtClean="0"/>
              <a:t>rt 60</a:t>
            </a:r>
          </a:p>
          <a:p>
            <a:r>
              <a:rPr lang="en-GB" dirty="0" smtClean="0"/>
              <a:t>repeat 4 [fd 100 rt 90]</a:t>
            </a:r>
          </a:p>
          <a:p>
            <a:r>
              <a:rPr lang="en-GB" dirty="0" smtClean="0"/>
              <a:t>pu</a:t>
            </a:r>
          </a:p>
          <a:p>
            <a:r>
              <a:rPr lang="en-GB" dirty="0" smtClean="0"/>
              <a:t>fd 30</a:t>
            </a:r>
          </a:p>
          <a:p>
            <a:r>
              <a:rPr lang="en-GB" dirty="0" smtClean="0"/>
              <a:t>rt 90</a:t>
            </a:r>
          </a:p>
          <a:p>
            <a:r>
              <a:rPr lang="en-GB" dirty="0" smtClean="0"/>
              <a:t>fd 60</a:t>
            </a:r>
          </a:p>
          <a:p>
            <a:r>
              <a:rPr lang="en-GB" dirty="0" smtClean="0"/>
              <a:t>pd</a:t>
            </a:r>
          </a:p>
          <a:p>
            <a:r>
              <a:rPr lang="en-GB" dirty="0" smtClean="0"/>
              <a:t>repeat 4 [fd 40 lt 90]</a:t>
            </a:r>
          </a:p>
          <a:p>
            <a:r>
              <a:rPr lang="en-GB" dirty="0" smtClean="0"/>
              <a:t>pu fd 60</a:t>
            </a:r>
            <a:endParaRPr lang="en-GB" dirty="0"/>
          </a:p>
        </p:txBody>
      </p:sp>
      <p:sp>
        <p:nvSpPr>
          <p:cNvPr id="4" name="Slide Number Placeholder 3"/>
          <p:cNvSpPr>
            <a:spLocks noGrp="1"/>
          </p:cNvSpPr>
          <p:nvPr>
            <p:ph type="sldNum" sz="quarter" idx="10"/>
          </p:nvPr>
        </p:nvSpPr>
        <p:spPr/>
        <p:txBody>
          <a:bodyPr/>
          <a:lstStyle/>
          <a:p>
            <a:fld id="{558F0212-5990-487A-BEAE-79AD165F6B65}" type="slidenum">
              <a:rPr lang="en-GB" smtClean="0"/>
              <a:t>16</a:t>
            </a:fld>
            <a:endParaRPr lang="en-GB" dirty="0"/>
          </a:p>
        </p:txBody>
      </p:sp>
    </p:spTree>
    <p:extLst>
      <p:ext uri="{BB962C8B-B14F-4D97-AF65-F5344CB8AC3E}">
        <p14:creationId xmlns:p14="http://schemas.microsoft.com/office/powerpoint/2010/main" val="86021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0FB897A-E967-430E-8D67-D25E5443F57A}" type="datetime1">
              <a:rPr lang="en-GB" smtClean="0"/>
              <a:t>28/02/2012</a:t>
            </a:fld>
            <a:endParaRPr lang="en-GB"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GB"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C650CEF1-3828-47A9-BB6F-37C8C27DEED3}" type="slidenum">
              <a:rPr lang="en-GB" smtClean="0"/>
              <a:t>‹#›</a:t>
            </a:fld>
            <a:endParaRPr lang="en-GB"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9A1C20-D0DA-409C-80E3-7DBFACDDA661}" type="datetime1">
              <a:rPr lang="en-GB" smtClean="0"/>
              <a:t>28/02/2012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2A9EFC-8311-43D9-8C91-48AAB6EE8AC2}" type="datetime1">
              <a:rPr lang="en-GB" smtClean="0"/>
              <a:t>28/02/2012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8E44F2-6AD5-40ED-B398-FC8A112FBFB5}" type="datetime1">
              <a:rPr lang="en-GB" smtClean="0"/>
              <a:t>28/02/2012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82F7A3-9F29-459F-8839-B03867EC47D0}" type="datetime1">
              <a:rPr lang="en-GB" smtClean="0"/>
              <a:t>28/02/2012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6D87701-998A-445D-8BC5-0BEDFC84B5F9}" type="datetime1">
              <a:rPr lang="en-GB" smtClean="0"/>
              <a:t>28/02/2012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650CEF1-3828-47A9-BB6F-37C8C27DEED3}" type="slidenum">
              <a:rPr lang="en-GB" smtClean="0"/>
              <a:t>‹#›</a:t>
            </a:fld>
            <a:endParaRPr lang="en-GB"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F99C8E-7AF3-4E96-A068-3D7A4FB491D9}" type="datetime1">
              <a:rPr lang="en-GB" smtClean="0"/>
              <a:t>28/02/2012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3969F9-286A-4961-9FCA-68841D94575D}" type="datetime1">
              <a:rPr lang="en-GB" smtClean="0"/>
              <a:t>28/02/2012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460996-9E05-429A-BDE3-EC86A40C20FF}" type="datetime1">
              <a:rPr lang="en-GB" smtClean="0"/>
              <a:t>28/02/2012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8E73C3CB-DD69-44DF-8550-EB778E2F0242}" type="datetime1">
              <a:rPr lang="en-GB" smtClean="0"/>
              <a:t>28/02/2012</a:t>
            </a:fld>
            <a:endParaRPr lang="en-GB" dirty="0"/>
          </a:p>
        </p:txBody>
      </p:sp>
      <p:sp>
        <p:nvSpPr>
          <p:cNvPr id="7" name="Slide Number Placeholder 6"/>
          <p:cNvSpPr>
            <a:spLocks noGrp="1"/>
          </p:cNvSpPr>
          <p:nvPr>
            <p:ph type="sldNum" sz="quarter" idx="12"/>
          </p:nvPr>
        </p:nvSpPr>
        <p:spPr/>
        <p:txBody>
          <a:bodyPr/>
          <a:lstStyle/>
          <a:p>
            <a:fld id="{C650CEF1-3828-47A9-BB6F-37C8C27DEED3}" type="slidenum">
              <a:rPr lang="en-GB" smtClean="0"/>
              <a:t>‹#›</a:t>
            </a:fld>
            <a:endParaRPr lang="en-GB"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GB"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1696F7-5F9D-4450-8CD0-DAAED06E1BF2}" type="datetime1">
              <a:rPr lang="en-GB" smtClean="0"/>
              <a:t>28/02/2012</a:t>
            </a:fld>
            <a:endParaRPr lang="en-GB"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GB" dirty="0"/>
          </a:p>
        </p:txBody>
      </p:sp>
      <p:sp>
        <p:nvSpPr>
          <p:cNvPr id="7" name="Slide Number Placeholder 6"/>
          <p:cNvSpPr>
            <a:spLocks noGrp="1"/>
          </p:cNvSpPr>
          <p:nvPr>
            <p:ph type="sldNum" sz="quarter" idx="12"/>
          </p:nvPr>
        </p:nvSpPr>
        <p:spPr/>
        <p:txBody>
          <a:bodyPr/>
          <a:lstStyle/>
          <a:p>
            <a:fld id="{C650CEF1-3828-47A9-BB6F-37C8C27DEED3}"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FD47967-564D-4C3B-BF4B-A3D01D145D48}" type="datetime1">
              <a:rPr lang="en-GB" smtClean="0"/>
              <a:t>28/02/2012</a:t>
            </a:fld>
            <a:endParaRPr lang="en-GB"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GB"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C650CEF1-3828-47A9-BB6F-37C8C27DEED3}"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3648" y="4509120"/>
            <a:ext cx="3309803" cy="2605510"/>
          </a:xfrm>
        </p:spPr>
        <p:txBody>
          <a:bodyPr>
            <a:normAutofit/>
          </a:bodyPr>
          <a:lstStyle/>
          <a:p>
            <a:r>
              <a:rPr lang="en-US" sz="4400" b="1" dirty="0" smtClean="0"/>
              <a:t>Procedures and Variables</a:t>
            </a:r>
            <a:endParaRPr lang="en-GB" sz="4400" b="1"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47443" b="54735"/>
          <a:stretch/>
        </p:blipFill>
        <p:spPr bwMode="auto">
          <a:xfrm>
            <a:off x="194874" y="188640"/>
            <a:ext cx="8095415"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4692576" y="4293096"/>
            <a:ext cx="3313355" cy="1702160"/>
          </a:xfrm>
        </p:spPr>
        <p:txBody>
          <a:bodyPr/>
          <a:lstStyle/>
          <a:p>
            <a:r>
              <a:rPr lang="en-US" dirty="0" smtClean="0"/>
              <a:t>Control</a:t>
            </a:r>
            <a:br>
              <a:rPr lang="en-US" dirty="0" smtClean="0"/>
            </a:br>
            <a:r>
              <a:rPr lang="en-US" dirty="0" smtClean="0"/>
              <a:t>Logo</a:t>
            </a:r>
            <a:endParaRPr lang="en-GB" dirty="0"/>
          </a:p>
        </p:txBody>
      </p:sp>
      <p:sp>
        <p:nvSpPr>
          <p:cNvPr id="4" name="Right Arrow 3"/>
          <p:cNvSpPr/>
          <p:nvPr/>
        </p:nvSpPr>
        <p:spPr>
          <a:xfrm rot="2433897">
            <a:off x="1526919" y="1789879"/>
            <a:ext cx="3432359" cy="4678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Left-Right Arrow 5"/>
          <p:cNvSpPr/>
          <p:nvPr/>
        </p:nvSpPr>
        <p:spPr>
          <a:xfrm>
            <a:off x="1403648" y="692696"/>
            <a:ext cx="6886641" cy="5040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Slide Number Placeholder 4"/>
          <p:cNvSpPr>
            <a:spLocks noGrp="1"/>
          </p:cNvSpPr>
          <p:nvPr>
            <p:ph type="sldNum" sz="quarter" idx="12"/>
          </p:nvPr>
        </p:nvSpPr>
        <p:spPr/>
        <p:txBody>
          <a:bodyPr/>
          <a:lstStyle/>
          <a:p>
            <a:fld id="{C650CEF1-3828-47A9-BB6F-37C8C27DEED3}" type="slidenum">
              <a:rPr lang="en-GB" smtClean="0"/>
              <a:t>1</a:t>
            </a:fld>
            <a:endParaRPr lang="en-GB" dirty="0"/>
          </a:p>
        </p:txBody>
      </p:sp>
    </p:spTree>
    <p:extLst>
      <p:ext uri="{BB962C8B-B14F-4D97-AF65-F5344CB8AC3E}">
        <p14:creationId xmlns:p14="http://schemas.microsoft.com/office/powerpoint/2010/main" val="20212408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the Variables?</a:t>
            </a:r>
            <a:endParaRPr lang="en-GB" dirty="0"/>
          </a:p>
        </p:txBody>
      </p:sp>
      <p:sp>
        <p:nvSpPr>
          <p:cNvPr id="3" name="Content Placeholder 2"/>
          <p:cNvSpPr>
            <a:spLocks noGrp="1"/>
          </p:cNvSpPr>
          <p:nvPr>
            <p:ph idx="1"/>
          </p:nvPr>
        </p:nvSpPr>
        <p:spPr>
          <a:xfrm>
            <a:off x="1043608" y="2276872"/>
            <a:ext cx="6777317" cy="3915797"/>
          </a:xfrm>
        </p:spPr>
        <p:txBody>
          <a:bodyPr>
            <a:normAutofit/>
          </a:bodyPr>
          <a:lstStyle/>
          <a:p>
            <a:pPr lvl="1"/>
            <a:r>
              <a:rPr lang="en-US" sz="3200" b="1" dirty="0"/>
              <a:t>Can you see where our variables are</a:t>
            </a:r>
            <a:r>
              <a:rPr lang="en-US" sz="3200" b="1" dirty="0" smtClean="0"/>
              <a:t>?</a:t>
            </a:r>
          </a:p>
          <a:p>
            <a:pPr marL="685800" lvl="2" indent="0">
              <a:buNone/>
            </a:pPr>
            <a:r>
              <a:rPr lang="en-US" sz="2800" b="1" dirty="0"/>
              <a:t>To Square: repeat 4 [fd 100 rt 90</a:t>
            </a:r>
            <a:r>
              <a:rPr lang="en-US" sz="2800" b="1" dirty="0" smtClean="0"/>
              <a:t>]</a:t>
            </a:r>
            <a:endParaRPr lang="en-US" sz="2800" b="1" dirty="0"/>
          </a:p>
        </p:txBody>
      </p:sp>
      <p:sp>
        <p:nvSpPr>
          <p:cNvPr id="4" name="Slide Number Placeholder 3"/>
          <p:cNvSpPr>
            <a:spLocks noGrp="1"/>
          </p:cNvSpPr>
          <p:nvPr>
            <p:ph type="sldNum" sz="quarter" idx="12"/>
          </p:nvPr>
        </p:nvSpPr>
        <p:spPr/>
        <p:txBody>
          <a:bodyPr/>
          <a:lstStyle/>
          <a:p>
            <a:fld id="{C650CEF1-3828-47A9-BB6F-37C8C27DEED3}" type="slidenum">
              <a:rPr lang="en-GB" smtClean="0"/>
              <a:t>10</a:t>
            </a:fld>
            <a:endParaRPr lang="en-GB" dirty="0"/>
          </a:p>
        </p:txBody>
      </p:sp>
      <p:sp>
        <p:nvSpPr>
          <p:cNvPr id="5" name="Up Arrow 4"/>
          <p:cNvSpPr/>
          <p:nvPr/>
        </p:nvSpPr>
        <p:spPr>
          <a:xfrm>
            <a:off x="5220072" y="3809287"/>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896036" y="5085184"/>
            <a:ext cx="1368152" cy="369332"/>
          </a:xfrm>
          <a:prstGeom prst="rect">
            <a:avLst/>
          </a:prstGeom>
          <a:noFill/>
        </p:spPr>
        <p:txBody>
          <a:bodyPr wrap="square" rtlCol="0">
            <a:spAutoFit/>
          </a:bodyPr>
          <a:lstStyle/>
          <a:p>
            <a:r>
              <a:rPr lang="en-US" b="1" dirty="0" smtClean="0"/>
              <a:t>Is it here?</a:t>
            </a:r>
            <a:endParaRPr lang="en-GB" b="1" dirty="0"/>
          </a:p>
        </p:txBody>
      </p:sp>
    </p:spTree>
    <p:extLst>
      <p:ext uri="{BB962C8B-B14F-4D97-AF65-F5344CB8AC3E}">
        <p14:creationId xmlns:p14="http://schemas.microsoft.com/office/powerpoint/2010/main" val="23016561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the Variables?</a:t>
            </a:r>
            <a:endParaRPr lang="en-GB" dirty="0"/>
          </a:p>
        </p:txBody>
      </p:sp>
      <p:sp>
        <p:nvSpPr>
          <p:cNvPr id="3" name="Content Placeholder 2"/>
          <p:cNvSpPr>
            <a:spLocks noGrp="1"/>
          </p:cNvSpPr>
          <p:nvPr>
            <p:ph idx="1"/>
          </p:nvPr>
        </p:nvSpPr>
        <p:spPr>
          <a:xfrm>
            <a:off x="1043608" y="2276872"/>
            <a:ext cx="6777317" cy="3915797"/>
          </a:xfrm>
        </p:spPr>
        <p:txBody>
          <a:bodyPr>
            <a:normAutofit/>
          </a:bodyPr>
          <a:lstStyle/>
          <a:p>
            <a:pPr lvl="1"/>
            <a:r>
              <a:rPr lang="en-US" sz="3200" b="1" dirty="0"/>
              <a:t>Can you see where our variables are</a:t>
            </a:r>
            <a:r>
              <a:rPr lang="en-US" sz="3200" b="1" dirty="0" smtClean="0"/>
              <a:t>?</a:t>
            </a:r>
          </a:p>
          <a:p>
            <a:pPr marL="685800" lvl="2" indent="0">
              <a:buNone/>
            </a:pPr>
            <a:r>
              <a:rPr lang="en-US" sz="2800" b="1" dirty="0"/>
              <a:t>To Square: repeat 4 [fd 100 rt 90</a:t>
            </a:r>
            <a:r>
              <a:rPr lang="en-US" sz="2800" b="1" dirty="0" smtClean="0"/>
              <a:t>]</a:t>
            </a:r>
            <a:endParaRPr lang="en-US" sz="2800" b="1" dirty="0"/>
          </a:p>
        </p:txBody>
      </p:sp>
      <p:sp>
        <p:nvSpPr>
          <p:cNvPr id="4" name="Slide Number Placeholder 3"/>
          <p:cNvSpPr>
            <a:spLocks noGrp="1"/>
          </p:cNvSpPr>
          <p:nvPr>
            <p:ph type="sldNum" sz="quarter" idx="12"/>
          </p:nvPr>
        </p:nvSpPr>
        <p:spPr/>
        <p:txBody>
          <a:bodyPr/>
          <a:lstStyle/>
          <a:p>
            <a:fld id="{C650CEF1-3828-47A9-BB6F-37C8C27DEED3}" type="slidenum">
              <a:rPr lang="en-GB" smtClean="0"/>
              <a:t>11</a:t>
            </a:fld>
            <a:endParaRPr lang="en-GB" dirty="0"/>
          </a:p>
        </p:txBody>
      </p:sp>
      <p:sp>
        <p:nvSpPr>
          <p:cNvPr id="5" name="Up Arrow 4"/>
          <p:cNvSpPr/>
          <p:nvPr/>
        </p:nvSpPr>
        <p:spPr>
          <a:xfrm>
            <a:off x="4716016" y="3809287"/>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4391980" y="5045318"/>
            <a:ext cx="1368152" cy="369332"/>
          </a:xfrm>
          <a:prstGeom prst="rect">
            <a:avLst/>
          </a:prstGeom>
          <a:noFill/>
        </p:spPr>
        <p:txBody>
          <a:bodyPr wrap="square" rtlCol="0">
            <a:spAutoFit/>
          </a:bodyPr>
          <a:lstStyle/>
          <a:p>
            <a:r>
              <a:rPr lang="en-US" b="1" dirty="0" smtClean="0"/>
              <a:t>Is it here?</a:t>
            </a:r>
            <a:endParaRPr lang="en-GB" b="1" dirty="0"/>
          </a:p>
        </p:txBody>
      </p:sp>
      <p:sp>
        <p:nvSpPr>
          <p:cNvPr id="7" name="Up Arrow 6"/>
          <p:cNvSpPr/>
          <p:nvPr/>
        </p:nvSpPr>
        <p:spPr>
          <a:xfrm>
            <a:off x="5760132" y="3823886"/>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Up Arrow 7"/>
          <p:cNvSpPr/>
          <p:nvPr/>
        </p:nvSpPr>
        <p:spPr>
          <a:xfrm>
            <a:off x="6732240" y="3803492"/>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01656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the Variables?</a:t>
            </a:r>
            <a:endParaRPr lang="en-GB" dirty="0"/>
          </a:p>
        </p:txBody>
      </p:sp>
      <p:sp>
        <p:nvSpPr>
          <p:cNvPr id="3" name="Content Placeholder 2"/>
          <p:cNvSpPr>
            <a:spLocks noGrp="1"/>
          </p:cNvSpPr>
          <p:nvPr>
            <p:ph idx="1"/>
          </p:nvPr>
        </p:nvSpPr>
        <p:spPr>
          <a:xfrm>
            <a:off x="1043608" y="2276872"/>
            <a:ext cx="6777317" cy="3915797"/>
          </a:xfrm>
        </p:spPr>
        <p:txBody>
          <a:bodyPr>
            <a:normAutofit/>
          </a:bodyPr>
          <a:lstStyle/>
          <a:p>
            <a:pPr lvl="1"/>
            <a:r>
              <a:rPr lang="en-US" sz="3200" b="1" dirty="0"/>
              <a:t>Can you see where our variables are</a:t>
            </a:r>
            <a:r>
              <a:rPr lang="en-US" sz="3200" b="1" dirty="0" smtClean="0"/>
              <a:t>?</a:t>
            </a:r>
          </a:p>
          <a:p>
            <a:pPr marL="685800" lvl="2" indent="0">
              <a:buNone/>
            </a:pPr>
            <a:r>
              <a:rPr lang="en-US" sz="2800" b="1" dirty="0"/>
              <a:t>To Square: repeat </a:t>
            </a:r>
            <a:r>
              <a:rPr lang="en-US" sz="3200" b="1" dirty="0"/>
              <a:t>4</a:t>
            </a:r>
            <a:r>
              <a:rPr lang="en-US" sz="2800" b="1" dirty="0"/>
              <a:t> [fd </a:t>
            </a:r>
            <a:r>
              <a:rPr lang="en-US" sz="3200" b="1" dirty="0"/>
              <a:t>100</a:t>
            </a:r>
            <a:r>
              <a:rPr lang="en-US" sz="2800" b="1" dirty="0"/>
              <a:t> rt </a:t>
            </a:r>
            <a:r>
              <a:rPr lang="en-US" sz="3200" b="1" dirty="0"/>
              <a:t>90</a:t>
            </a:r>
            <a:r>
              <a:rPr lang="en-US" sz="2800" b="1" dirty="0" smtClean="0"/>
              <a:t>]</a:t>
            </a:r>
            <a:endParaRPr lang="en-US" sz="2800" b="1" dirty="0"/>
          </a:p>
        </p:txBody>
      </p:sp>
      <p:sp>
        <p:nvSpPr>
          <p:cNvPr id="4" name="Slide Number Placeholder 3"/>
          <p:cNvSpPr>
            <a:spLocks noGrp="1"/>
          </p:cNvSpPr>
          <p:nvPr>
            <p:ph type="sldNum" sz="quarter" idx="12"/>
          </p:nvPr>
        </p:nvSpPr>
        <p:spPr/>
        <p:txBody>
          <a:bodyPr/>
          <a:lstStyle/>
          <a:p>
            <a:fld id="{C650CEF1-3828-47A9-BB6F-37C8C27DEED3}" type="slidenum">
              <a:rPr lang="en-GB" smtClean="0"/>
              <a:t>12</a:t>
            </a:fld>
            <a:endParaRPr lang="en-GB" dirty="0"/>
          </a:p>
        </p:txBody>
      </p:sp>
      <p:sp>
        <p:nvSpPr>
          <p:cNvPr id="5" name="Up Arrow 4"/>
          <p:cNvSpPr/>
          <p:nvPr/>
        </p:nvSpPr>
        <p:spPr>
          <a:xfrm>
            <a:off x="4716016" y="3809287"/>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2411760" y="5045318"/>
            <a:ext cx="6192688" cy="1200329"/>
          </a:xfrm>
          <a:prstGeom prst="rect">
            <a:avLst/>
          </a:prstGeom>
          <a:noFill/>
        </p:spPr>
        <p:txBody>
          <a:bodyPr wrap="square" rtlCol="0">
            <a:spAutoFit/>
          </a:bodyPr>
          <a:lstStyle/>
          <a:p>
            <a:pPr algn="ctr"/>
            <a:r>
              <a:rPr lang="en-US" b="1" dirty="0" smtClean="0"/>
              <a:t>All these numbers are variables.  All can be changed at any given time to create: </a:t>
            </a:r>
          </a:p>
          <a:p>
            <a:pPr algn="ctr"/>
            <a:r>
              <a:rPr lang="en-US" b="1" dirty="0" smtClean="0"/>
              <a:t>1. A bigger shape </a:t>
            </a:r>
          </a:p>
          <a:p>
            <a:pPr algn="ctr"/>
            <a:r>
              <a:rPr lang="en-US" b="1" dirty="0" smtClean="0"/>
              <a:t>2. to create a brand new shape!</a:t>
            </a:r>
            <a:endParaRPr lang="en-GB" b="1" dirty="0"/>
          </a:p>
        </p:txBody>
      </p:sp>
      <p:sp>
        <p:nvSpPr>
          <p:cNvPr id="7" name="Up Arrow 6"/>
          <p:cNvSpPr/>
          <p:nvPr/>
        </p:nvSpPr>
        <p:spPr>
          <a:xfrm>
            <a:off x="5760132" y="3823886"/>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Up Arrow 7"/>
          <p:cNvSpPr/>
          <p:nvPr/>
        </p:nvSpPr>
        <p:spPr>
          <a:xfrm>
            <a:off x="6732240" y="3803492"/>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p:cNvGrpSpPr/>
          <p:nvPr/>
        </p:nvGrpSpPr>
        <p:grpSpPr>
          <a:xfrm>
            <a:off x="1043608" y="2297949"/>
            <a:ext cx="6777317" cy="3915797"/>
            <a:chOff x="1043608" y="2297949"/>
            <a:chExt cx="6777317" cy="3915797"/>
          </a:xfrm>
        </p:grpSpPr>
        <p:sp>
          <p:nvSpPr>
            <p:cNvPr id="10" name="Content Placeholder 2"/>
            <p:cNvSpPr txBox="1">
              <a:spLocks/>
            </p:cNvSpPr>
            <p:nvPr/>
          </p:nvSpPr>
          <p:spPr>
            <a:xfrm>
              <a:off x="1043608" y="2297949"/>
              <a:ext cx="6777317" cy="3915797"/>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lvl="1"/>
              <a:r>
                <a:rPr lang="en-US" sz="3200" b="1" smtClean="0"/>
                <a:t>Can you see where our variables are?</a:t>
              </a:r>
            </a:p>
            <a:p>
              <a:pPr marL="685800" lvl="2" indent="0">
                <a:buFont typeface="Wingdings 2" pitchFamily="18" charset="2"/>
                <a:buNone/>
              </a:pPr>
              <a:r>
                <a:rPr lang="en-US" sz="2800" b="1" smtClean="0"/>
                <a:t>To Square: repeat </a:t>
              </a:r>
              <a:r>
                <a:rPr lang="en-US" sz="3200" b="1" smtClean="0"/>
                <a:t>4</a:t>
              </a:r>
              <a:r>
                <a:rPr lang="en-US" sz="2800" b="1" smtClean="0"/>
                <a:t> [fd </a:t>
              </a:r>
              <a:r>
                <a:rPr lang="en-US" sz="3200" b="1" smtClean="0"/>
                <a:t>100</a:t>
              </a:r>
              <a:r>
                <a:rPr lang="en-US" sz="2800" b="1" smtClean="0"/>
                <a:t> rt </a:t>
              </a:r>
              <a:r>
                <a:rPr lang="en-US" sz="3200" b="1" smtClean="0"/>
                <a:t>90</a:t>
              </a:r>
              <a:r>
                <a:rPr lang="en-US" sz="2800" b="1" smtClean="0"/>
                <a:t>]</a:t>
              </a:r>
              <a:endParaRPr lang="en-US" sz="2800" b="1" dirty="0"/>
            </a:p>
          </p:txBody>
        </p:sp>
        <p:sp>
          <p:nvSpPr>
            <p:cNvPr id="11" name="Up Arrow 10"/>
            <p:cNvSpPr/>
            <p:nvPr/>
          </p:nvSpPr>
          <p:spPr>
            <a:xfrm>
              <a:off x="4716016" y="3830364"/>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Up Arrow 11"/>
            <p:cNvSpPr/>
            <p:nvPr/>
          </p:nvSpPr>
          <p:spPr>
            <a:xfrm>
              <a:off x="5760132" y="3844963"/>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Up Arrow 12"/>
            <p:cNvSpPr/>
            <p:nvPr/>
          </p:nvSpPr>
          <p:spPr>
            <a:xfrm>
              <a:off x="6732240" y="3824569"/>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698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836712"/>
            <a:ext cx="6777317" cy="4995917"/>
          </a:xfrm>
        </p:spPr>
        <p:txBody>
          <a:bodyPr>
            <a:normAutofit fontScale="92500" lnSpcReduction="20000"/>
          </a:bodyPr>
          <a:lstStyle/>
          <a:p>
            <a:pPr marL="685800" lvl="2" indent="0">
              <a:buNone/>
            </a:pPr>
            <a:r>
              <a:rPr lang="en-US" sz="2800" b="1" dirty="0"/>
              <a:t>To Square: repeat 4 [</a:t>
            </a:r>
            <a:r>
              <a:rPr lang="en-US" sz="2800" b="1" dirty="0" err="1"/>
              <a:t>fd</a:t>
            </a:r>
            <a:r>
              <a:rPr lang="en-US" sz="2800" b="1" dirty="0"/>
              <a:t> 100 </a:t>
            </a:r>
            <a:r>
              <a:rPr lang="en-US" sz="2800" b="1" dirty="0" err="1"/>
              <a:t>rt</a:t>
            </a:r>
            <a:r>
              <a:rPr lang="en-US" sz="2800" b="1" dirty="0"/>
              <a:t> 90</a:t>
            </a:r>
            <a:r>
              <a:rPr lang="en-US" sz="2800" b="1" dirty="0" smtClean="0"/>
              <a:t>]</a:t>
            </a:r>
          </a:p>
          <a:p>
            <a:pPr marL="685800" lvl="2" indent="0">
              <a:buNone/>
            </a:pPr>
            <a:endParaRPr lang="en-US" sz="2800" b="1" dirty="0" smtClean="0"/>
          </a:p>
          <a:p>
            <a:pPr marL="685800" lvl="2" indent="0">
              <a:buNone/>
            </a:pPr>
            <a:endParaRPr lang="en-US" sz="2800" b="1" dirty="0"/>
          </a:p>
          <a:p>
            <a:pPr lvl="1"/>
            <a:r>
              <a:rPr lang="en-US" sz="2800" b="1" dirty="0"/>
              <a:t>You can see that 100 is a variable</a:t>
            </a:r>
          </a:p>
          <a:p>
            <a:pPr lvl="1"/>
            <a:r>
              <a:rPr lang="en-US" sz="2800" b="1" dirty="0"/>
              <a:t>Now, if we leave the code with 100, it is not very useful. </a:t>
            </a:r>
            <a:endParaRPr lang="en-US" sz="2800" b="1" dirty="0" smtClean="0"/>
          </a:p>
          <a:p>
            <a:pPr lvl="1"/>
            <a:r>
              <a:rPr lang="en-US" sz="2800" b="1" dirty="0" smtClean="0"/>
              <a:t>So </a:t>
            </a:r>
            <a:r>
              <a:rPr lang="en-US" sz="2800" b="1" dirty="0"/>
              <a:t>the variable : Length will help us create a procedure for logo to call up the square and the </a:t>
            </a:r>
            <a:r>
              <a:rPr lang="en-US" sz="2800" b="1" dirty="0" smtClean="0"/>
              <a:t>:length variable will </a:t>
            </a:r>
            <a:r>
              <a:rPr lang="en-US" sz="2800" b="1" dirty="0"/>
              <a:t>allow us to define how big we want each square to change </a:t>
            </a:r>
            <a:r>
              <a:rPr lang="en-US" sz="2800" b="1" dirty="0" smtClean="0"/>
              <a:t>to:</a:t>
            </a:r>
            <a:endParaRPr lang="en-US" sz="2800" b="1" dirty="0"/>
          </a:p>
          <a:p>
            <a:pPr lvl="1"/>
            <a:r>
              <a:rPr lang="en-US" sz="2800" b="1" dirty="0"/>
              <a:t>E.g. 100 to 200</a:t>
            </a:r>
            <a:endParaRPr lang="en-GB" sz="2800" dirty="0"/>
          </a:p>
          <a:p>
            <a:endParaRPr lang="en-GB" dirty="0"/>
          </a:p>
        </p:txBody>
      </p:sp>
      <p:sp>
        <p:nvSpPr>
          <p:cNvPr id="4" name="Slide Number Placeholder 3"/>
          <p:cNvSpPr>
            <a:spLocks noGrp="1"/>
          </p:cNvSpPr>
          <p:nvPr>
            <p:ph type="sldNum" sz="quarter" idx="12"/>
          </p:nvPr>
        </p:nvSpPr>
        <p:spPr/>
        <p:txBody>
          <a:bodyPr/>
          <a:lstStyle/>
          <a:p>
            <a:fld id="{C650CEF1-3828-47A9-BB6F-37C8C27DEED3}" type="slidenum">
              <a:rPr lang="en-GB" smtClean="0"/>
              <a:t>13</a:t>
            </a:fld>
            <a:endParaRPr lang="en-GB" dirty="0"/>
          </a:p>
        </p:txBody>
      </p:sp>
      <p:grpSp>
        <p:nvGrpSpPr>
          <p:cNvPr id="5" name="Group 4"/>
          <p:cNvGrpSpPr/>
          <p:nvPr/>
        </p:nvGrpSpPr>
        <p:grpSpPr>
          <a:xfrm>
            <a:off x="595327" y="404664"/>
            <a:ext cx="6777317" cy="2520280"/>
            <a:chOff x="1027375" y="2675503"/>
            <a:chExt cx="6777317" cy="3915797"/>
          </a:xfrm>
        </p:grpSpPr>
        <p:sp>
          <p:nvSpPr>
            <p:cNvPr id="6" name="Content Placeholder 2"/>
            <p:cNvSpPr txBox="1">
              <a:spLocks/>
            </p:cNvSpPr>
            <p:nvPr/>
          </p:nvSpPr>
          <p:spPr>
            <a:xfrm>
              <a:off x="1027375" y="2675503"/>
              <a:ext cx="6777317" cy="3915797"/>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0" lvl="2" indent="0">
                <a:buFont typeface="Wingdings 2" pitchFamily="18" charset="2"/>
                <a:buNone/>
              </a:pPr>
              <a:endParaRPr lang="en-US" sz="2800" b="1" dirty="0"/>
            </a:p>
          </p:txBody>
        </p:sp>
        <p:sp>
          <p:nvSpPr>
            <p:cNvPr id="8" name="Up Arrow 7"/>
            <p:cNvSpPr/>
            <p:nvPr/>
          </p:nvSpPr>
          <p:spPr>
            <a:xfrm>
              <a:off x="5809456" y="3844963"/>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1945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ppt_x"/>
                                          </p:val>
                                        </p:tav>
                                        <p:tav tm="100000">
                                          <p:val>
                                            <p:strVal val="#ppt_x"/>
                                          </p:val>
                                        </p:tav>
                                      </p:tavLst>
                                    </p:anim>
                                    <p:anim calcmode="lin" valueType="num">
                                      <p:cBhvr additive="base">
                                        <p:cTn id="8" dur="12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Now Variable: Length</a:t>
            </a:r>
            <a:br>
              <a:rPr lang="en-US" dirty="0" smtClean="0"/>
            </a:br>
            <a:r>
              <a:rPr lang="en-US" sz="3600" b="1" dirty="0"/>
              <a:t>H</a:t>
            </a:r>
            <a:r>
              <a:rPr lang="en-US" sz="3600" b="1" dirty="0" smtClean="0"/>
              <a:t>ere is the code, type it in logo</a:t>
            </a:r>
            <a:endParaRPr lang="en-GB" sz="3600" b="1" dirty="0"/>
          </a:p>
        </p:txBody>
      </p:sp>
      <p:sp>
        <p:nvSpPr>
          <p:cNvPr id="3" name="Content Placeholder 2"/>
          <p:cNvSpPr>
            <a:spLocks noGrp="1"/>
          </p:cNvSpPr>
          <p:nvPr>
            <p:ph idx="1"/>
          </p:nvPr>
        </p:nvSpPr>
        <p:spPr/>
        <p:txBody>
          <a:bodyPr>
            <a:normAutofit fontScale="92500" lnSpcReduction="10000"/>
          </a:bodyPr>
          <a:lstStyle/>
          <a:p>
            <a:pPr marL="365760" lvl="1" indent="0">
              <a:buNone/>
            </a:pPr>
            <a:r>
              <a:rPr lang="en-GB" sz="1400" b="1" dirty="0"/>
              <a:t>TO SQUARE :length</a:t>
            </a:r>
          </a:p>
          <a:p>
            <a:pPr marL="365760" lvl="1" indent="0">
              <a:buNone/>
            </a:pPr>
            <a:r>
              <a:rPr lang="en-GB" sz="1400" b="1" dirty="0"/>
              <a:t>REPEAT 4 [FD :length RT 90]</a:t>
            </a:r>
          </a:p>
          <a:p>
            <a:pPr marL="365760" lvl="1" indent="0">
              <a:buNone/>
            </a:pPr>
            <a:r>
              <a:rPr lang="en-GB" sz="1400" b="1" dirty="0" smtClean="0"/>
              <a:t>END</a:t>
            </a:r>
          </a:p>
          <a:p>
            <a:pPr marL="68580" indent="0">
              <a:buNone/>
            </a:pPr>
            <a:endParaRPr lang="en-US" b="1" dirty="0"/>
          </a:p>
          <a:p>
            <a:pPr marL="68580" indent="0">
              <a:buNone/>
            </a:pPr>
            <a:r>
              <a:rPr lang="en-US" b="1" dirty="0" smtClean="0"/>
              <a:t>Now call the procedure</a:t>
            </a:r>
          </a:p>
          <a:p>
            <a:pPr marL="68580" indent="0">
              <a:buNone/>
            </a:pPr>
            <a:r>
              <a:rPr lang="en-US" b="1" dirty="0" smtClean="0"/>
              <a:t>square 100</a:t>
            </a:r>
          </a:p>
          <a:p>
            <a:pPr marL="68580" indent="0">
              <a:buNone/>
            </a:pPr>
            <a:r>
              <a:rPr lang="en-US" b="1" dirty="0" smtClean="0"/>
              <a:t>square 200</a:t>
            </a:r>
          </a:p>
          <a:p>
            <a:pPr marL="68580" indent="0">
              <a:buNone/>
            </a:pPr>
            <a:r>
              <a:rPr lang="en-US" b="1" dirty="0" smtClean="0"/>
              <a:t>What did you notice?</a:t>
            </a:r>
          </a:p>
          <a:p>
            <a:pPr marL="68580" indent="0">
              <a:buNone/>
            </a:pPr>
            <a:r>
              <a:rPr lang="en-US" b="1" dirty="0" smtClean="0"/>
              <a:t>Write up what you noticed and how easy it is to define a variable length!</a:t>
            </a:r>
            <a:endParaRPr lang="en-GB" b="1" dirty="0"/>
          </a:p>
          <a:p>
            <a:pPr marL="68580" indent="0">
              <a:buNone/>
            </a:pPr>
            <a:endParaRPr lang="en-GB" dirty="0"/>
          </a:p>
        </p:txBody>
      </p:sp>
      <p:sp>
        <p:nvSpPr>
          <p:cNvPr id="4" name="Slide Number Placeholder 3"/>
          <p:cNvSpPr>
            <a:spLocks noGrp="1"/>
          </p:cNvSpPr>
          <p:nvPr>
            <p:ph type="sldNum" sz="quarter" idx="12"/>
          </p:nvPr>
        </p:nvSpPr>
        <p:spPr/>
        <p:txBody>
          <a:bodyPr/>
          <a:lstStyle/>
          <a:p>
            <a:fld id="{C650CEF1-3828-47A9-BB6F-37C8C27DEED3}" type="slidenum">
              <a:rPr lang="en-GB" smtClean="0"/>
              <a:t>14</a:t>
            </a:fld>
            <a:endParaRPr lang="en-GB" dirty="0"/>
          </a:p>
        </p:txBody>
      </p:sp>
    </p:spTree>
    <p:extLst>
      <p:ext uri="{BB962C8B-B14F-4D97-AF65-F5344CB8AC3E}">
        <p14:creationId xmlns:p14="http://schemas.microsoft.com/office/powerpoint/2010/main" val="19759720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7024744" cy="1143000"/>
          </a:xfrm>
        </p:spPr>
        <p:txBody>
          <a:bodyPr/>
          <a:lstStyle/>
          <a:p>
            <a:r>
              <a:rPr lang="en-US" dirty="0" smtClean="0"/>
              <a:t>The Triangle </a:t>
            </a:r>
            <a:endParaRPr lang="en-GB" dirty="0"/>
          </a:p>
        </p:txBody>
      </p:sp>
      <p:sp>
        <p:nvSpPr>
          <p:cNvPr id="3" name="Content Placeholder 2"/>
          <p:cNvSpPr>
            <a:spLocks noGrp="1"/>
          </p:cNvSpPr>
          <p:nvPr>
            <p:ph idx="1"/>
          </p:nvPr>
        </p:nvSpPr>
        <p:spPr>
          <a:xfrm>
            <a:off x="1043492" y="1412776"/>
            <a:ext cx="6777317" cy="4419853"/>
          </a:xfrm>
        </p:spPr>
        <p:txBody>
          <a:bodyPr>
            <a:normAutofit fontScale="55000" lnSpcReduction="20000"/>
          </a:bodyPr>
          <a:lstStyle/>
          <a:p>
            <a:pPr marL="68580" indent="0">
              <a:buNone/>
            </a:pPr>
            <a:r>
              <a:rPr lang="en-GB" sz="5100" b="1" dirty="0"/>
              <a:t>TO </a:t>
            </a:r>
            <a:r>
              <a:rPr lang="en-GB" sz="5100" b="1" dirty="0" smtClean="0"/>
              <a:t>TRIANGLE </a:t>
            </a:r>
            <a:r>
              <a:rPr lang="en-GB" sz="5100" b="1" dirty="0"/>
              <a:t>:length</a:t>
            </a:r>
          </a:p>
          <a:p>
            <a:pPr marL="68580" indent="0">
              <a:buNone/>
            </a:pPr>
            <a:r>
              <a:rPr lang="en-GB" sz="5100" b="1" dirty="0"/>
              <a:t>REPEAT </a:t>
            </a:r>
            <a:r>
              <a:rPr lang="en-GB" sz="5100" b="1" dirty="0" smtClean="0"/>
              <a:t>3 </a:t>
            </a:r>
            <a:r>
              <a:rPr lang="en-GB" sz="5100" b="1" dirty="0"/>
              <a:t>[FD :length RT </a:t>
            </a:r>
            <a:r>
              <a:rPr lang="en-GB" sz="5100" b="1" dirty="0" smtClean="0"/>
              <a:t>120]</a:t>
            </a:r>
            <a:endParaRPr lang="en-GB" sz="5100" b="1" dirty="0"/>
          </a:p>
          <a:p>
            <a:pPr marL="68580" indent="0">
              <a:buNone/>
            </a:pPr>
            <a:r>
              <a:rPr lang="en-GB" sz="5100" b="1" dirty="0"/>
              <a:t>END</a:t>
            </a:r>
          </a:p>
          <a:p>
            <a:endParaRPr lang="en-US" dirty="0"/>
          </a:p>
          <a:p>
            <a:r>
              <a:rPr lang="en-US" sz="4200" b="1" dirty="0" smtClean="0"/>
              <a:t>Make your triangle</a:t>
            </a:r>
          </a:p>
          <a:p>
            <a:endParaRPr lang="en-US" sz="4200" b="1" dirty="0"/>
          </a:p>
          <a:p>
            <a:r>
              <a:rPr lang="en-US" sz="4200" b="1" dirty="0" smtClean="0"/>
              <a:t>Is your triangle the right way up to make a roof? </a:t>
            </a:r>
          </a:p>
          <a:p>
            <a:pPr lvl="1"/>
            <a:r>
              <a:rPr lang="en-US" sz="4200" b="1" dirty="0" smtClean="0"/>
              <a:t>Adjust the code to get a triangle with the base on the bottom and the apex at the top!</a:t>
            </a:r>
          </a:p>
          <a:p>
            <a:pPr lvl="1"/>
            <a:r>
              <a:rPr lang="en-US" sz="4200" b="1" dirty="0" smtClean="0"/>
              <a:t>If you get it the right way up, share the code in your learning page, well done!</a:t>
            </a:r>
            <a:endParaRPr lang="en-GB" sz="4200" b="1" dirty="0"/>
          </a:p>
        </p:txBody>
      </p:sp>
      <p:sp>
        <p:nvSpPr>
          <p:cNvPr id="4" name="Slide Number Placeholder 3"/>
          <p:cNvSpPr>
            <a:spLocks noGrp="1"/>
          </p:cNvSpPr>
          <p:nvPr>
            <p:ph type="sldNum" sz="quarter" idx="12"/>
          </p:nvPr>
        </p:nvSpPr>
        <p:spPr/>
        <p:txBody>
          <a:bodyPr/>
          <a:lstStyle/>
          <a:p>
            <a:fld id="{C650CEF1-3828-47A9-BB6F-37C8C27DEED3}" type="slidenum">
              <a:rPr lang="en-GB" smtClean="0"/>
              <a:t>15</a:t>
            </a:fld>
            <a:endParaRPr lang="en-GB" dirty="0"/>
          </a:p>
        </p:txBody>
      </p:sp>
    </p:spTree>
    <p:extLst>
      <p:ext uri="{BB962C8B-B14F-4D97-AF65-F5344CB8AC3E}">
        <p14:creationId xmlns:p14="http://schemas.microsoft.com/office/powerpoint/2010/main" val="3456002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8"/>
            <a:ext cx="7024744" cy="1143000"/>
          </a:xfrm>
        </p:spPr>
        <p:txBody>
          <a:bodyPr/>
          <a:lstStyle/>
          <a:p>
            <a:r>
              <a:rPr lang="en-US" dirty="0" smtClean="0"/>
              <a:t>Build your house</a:t>
            </a:r>
            <a:endParaRPr lang="en-GB" dirty="0"/>
          </a:p>
        </p:txBody>
      </p:sp>
      <p:sp>
        <p:nvSpPr>
          <p:cNvPr id="3" name="Content Placeholder 2"/>
          <p:cNvSpPr>
            <a:spLocks noGrp="1"/>
          </p:cNvSpPr>
          <p:nvPr>
            <p:ph idx="1"/>
          </p:nvPr>
        </p:nvSpPr>
        <p:spPr>
          <a:xfrm>
            <a:off x="1115616" y="1484784"/>
            <a:ext cx="6777317" cy="3508977"/>
          </a:xfrm>
        </p:spPr>
        <p:txBody>
          <a:bodyPr>
            <a:noAutofit/>
          </a:bodyPr>
          <a:lstStyle/>
          <a:p>
            <a:r>
              <a:rPr lang="en-US" b="1" dirty="0" smtClean="0"/>
              <a:t>Your house needs to look like this</a:t>
            </a:r>
          </a:p>
          <a:p>
            <a:endParaRPr lang="en-US" b="1" dirty="0"/>
          </a:p>
          <a:p>
            <a:endParaRPr lang="en-US" b="1" dirty="0" smtClean="0"/>
          </a:p>
          <a:p>
            <a:endParaRPr lang="en-US" b="1" dirty="0"/>
          </a:p>
          <a:p>
            <a:pPr marL="68580" indent="0">
              <a:buNone/>
            </a:pPr>
            <a:r>
              <a:rPr lang="en-US" b="1" dirty="0" smtClean="0"/>
              <a:t>Make your house 100 length</a:t>
            </a:r>
          </a:p>
          <a:p>
            <a:pPr marL="68580" indent="0">
              <a:buNone/>
            </a:pPr>
            <a:r>
              <a:rPr lang="en-US" b="1" dirty="0" smtClean="0"/>
              <a:t>Make your door appear somewhere in the middle. Put your triangle on the top for a roof! Make a rough plan in your notebooks to help you if you don’t get it first time!</a:t>
            </a:r>
          </a:p>
          <a:p>
            <a:pPr marL="68580" indent="0">
              <a:buNone/>
            </a:pPr>
            <a:r>
              <a:rPr lang="en-US" b="1" dirty="0" smtClean="0"/>
              <a:t>First person who gets it, has the credit!</a:t>
            </a:r>
          </a:p>
          <a:p>
            <a:pPr marL="68580" indent="0">
              <a:buNone/>
            </a:pPr>
            <a:r>
              <a:rPr lang="en-US" b="1" dirty="0" smtClean="0"/>
              <a:t>If you have used the variable length, fantastic!</a:t>
            </a:r>
          </a:p>
        </p:txBody>
      </p:sp>
      <p:sp>
        <p:nvSpPr>
          <p:cNvPr id="4" name="Slide Number Placeholder 3"/>
          <p:cNvSpPr>
            <a:spLocks noGrp="1"/>
          </p:cNvSpPr>
          <p:nvPr>
            <p:ph type="sldNum" sz="quarter" idx="12"/>
          </p:nvPr>
        </p:nvSpPr>
        <p:spPr/>
        <p:txBody>
          <a:bodyPr/>
          <a:lstStyle/>
          <a:p>
            <a:fld id="{C650CEF1-3828-47A9-BB6F-37C8C27DEED3}" type="slidenum">
              <a:rPr lang="en-GB" smtClean="0"/>
              <a:t>16</a:t>
            </a:fld>
            <a:endParaRPr lang="en-GB"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395" t="22490" r="38406" b="44103"/>
          <a:stretch/>
        </p:blipFill>
        <p:spPr bwMode="auto">
          <a:xfrm>
            <a:off x="7054940" y="1987561"/>
            <a:ext cx="1482437"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4300558" y="1916832"/>
            <a:ext cx="2736304"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715080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7" presetClass="emph" presetSubtype="0" fill="remove" grpId="1" nodeType="withEffect">
                                  <p:stCondLst>
                                    <p:cond delay="0"/>
                                  </p:stCondLst>
                                  <p:childTnLst>
                                    <p:animClr clrSpc="rgb" dir="cw">
                                      <p:cBhvr override="childStyle">
                                        <p:cTn id="11" dur="250" autoRev="1" fill="remove"/>
                                        <p:tgtEl>
                                          <p:spTgt spid="5"/>
                                        </p:tgtEl>
                                        <p:attrNameLst>
                                          <p:attrName>style.color</p:attrName>
                                        </p:attrNameLst>
                                      </p:cBhvr>
                                      <p:to>
                                        <a:schemeClr val="bg1"/>
                                      </p:to>
                                    </p:animClr>
                                    <p:animClr clrSpc="rgb" dir="cw">
                                      <p:cBhvr>
                                        <p:cTn id="12" dur="250" autoRev="1" fill="remove"/>
                                        <p:tgtEl>
                                          <p:spTgt spid="5"/>
                                        </p:tgtEl>
                                        <p:attrNameLst>
                                          <p:attrName>fillcolor</p:attrName>
                                        </p:attrNameLst>
                                      </p:cBhvr>
                                      <p:to>
                                        <a:schemeClr val="bg1"/>
                                      </p:to>
                                    </p:animClr>
                                    <p:set>
                                      <p:cBhvr>
                                        <p:cTn id="13" dur="250" autoRev="1" fill="remove"/>
                                        <p:tgtEl>
                                          <p:spTgt spid="5"/>
                                        </p:tgtEl>
                                        <p:attrNameLst>
                                          <p:attrName>fill.type</p:attrName>
                                        </p:attrNameLst>
                                      </p:cBhvr>
                                      <p:to>
                                        <p:strVal val="solid"/>
                                      </p:to>
                                    </p:set>
                                    <p:set>
                                      <p:cBhvr>
                                        <p:cTn id="14" dur="250" autoRev="1" fill="remove"/>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8680"/>
            <a:ext cx="7024744" cy="1143000"/>
          </a:xfrm>
        </p:spPr>
        <p:txBody>
          <a:bodyPr/>
          <a:lstStyle/>
          <a:p>
            <a:r>
              <a:rPr lang="en-US" dirty="0" smtClean="0"/>
              <a:t>Extension </a:t>
            </a:r>
            <a:endParaRPr lang="en-GB" dirty="0"/>
          </a:p>
        </p:txBody>
      </p:sp>
      <p:sp>
        <p:nvSpPr>
          <p:cNvPr id="3" name="Content Placeholder 2"/>
          <p:cNvSpPr>
            <a:spLocks noGrp="1"/>
          </p:cNvSpPr>
          <p:nvPr>
            <p:ph idx="1"/>
          </p:nvPr>
        </p:nvSpPr>
        <p:spPr>
          <a:xfrm>
            <a:off x="1043608" y="1916832"/>
            <a:ext cx="6777317" cy="4203829"/>
          </a:xfrm>
        </p:spPr>
        <p:txBody>
          <a:bodyPr>
            <a:normAutofit fontScale="70000" lnSpcReduction="20000"/>
          </a:bodyPr>
          <a:lstStyle/>
          <a:p>
            <a:r>
              <a:rPr lang="en-US" b="1" dirty="0" smtClean="0"/>
              <a:t>If </a:t>
            </a:r>
            <a:r>
              <a:rPr lang="en-US" sz="2600" b="1" dirty="0" smtClean="0"/>
              <a:t>you have finished making your house</a:t>
            </a:r>
          </a:p>
          <a:p>
            <a:pPr lvl="1"/>
            <a:r>
              <a:rPr lang="en-US" sz="2600" b="1" dirty="0" smtClean="0"/>
              <a:t>Colour the door in brown</a:t>
            </a:r>
          </a:p>
          <a:p>
            <a:pPr lvl="1"/>
            <a:r>
              <a:rPr lang="en-US" sz="2600" b="1" dirty="0" smtClean="0"/>
              <a:t>Colour the main house green</a:t>
            </a:r>
          </a:p>
          <a:p>
            <a:pPr lvl="1"/>
            <a:r>
              <a:rPr lang="en-US" sz="2600" b="1" dirty="0" smtClean="0"/>
              <a:t>Make the roof red</a:t>
            </a:r>
          </a:p>
          <a:p>
            <a:pPr lvl="1"/>
            <a:endParaRPr lang="en-US" sz="2600" b="1" dirty="0"/>
          </a:p>
          <a:p>
            <a:pPr lvl="1"/>
            <a:r>
              <a:rPr lang="en-US" sz="3400" b="1" dirty="0" smtClean="0">
                <a:solidFill>
                  <a:schemeClr val="bg2">
                    <a:lumMod val="50000"/>
                  </a:schemeClr>
                </a:solidFill>
              </a:rPr>
              <a:t>How about making a bigger house by calling a larger variable compared to your first house in the length section?</a:t>
            </a:r>
          </a:p>
          <a:p>
            <a:pPr marL="365760" lvl="1" indent="0">
              <a:buNone/>
            </a:pPr>
            <a:endParaRPr lang="en-US" sz="2600" b="1" dirty="0"/>
          </a:p>
          <a:p>
            <a:pPr lvl="1"/>
            <a:r>
              <a:rPr lang="en-US" sz="2600" b="1" dirty="0" smtClean="0"/>
              <a:t>Copy and paste your code to your learning page. And explain how you found your colours, what problems you had.</a:t>
            </a:r>
          </a:p>
          <a:p>
            <a:pPr lvl="1"/>
            <a:r>
              <a:rPr lang="en-US" sz="2600" b="1" dirty="0" smtClean="0"/>
              <a:t>Did you keep the black fill on the edges or were you able to change the fill so that no black pen edges showed?</a:t>
            </a:r>
            <a:endParaRPr lang="en-US" sz="2600" b="1" dirty="0"/>
          </a:p>
        </p:txBody>
      </p:sp>
      <p:sp>
        <p:nvSpPr>
          <p:cNvPr id="4" name="Slide Number Placeholder 3"/>
          <p:cNvSpPr>
            <a:spLocks noGrp="1"/>
          </p:cNvSpPr>
          <p:nvPr>
            <p:ph type="sldNum" sz="quarter" idx="12"/>
          </p:nvPr>
        </p:nvSpPr>
        <p:spPr/>
        <p:txBody>
          <a:bodyPr/>
          <a:lstStyle/>
          <a:p>
            <a:fld id="{C650CEF1-3828-47A9-BB6F-37C8C27DEED3}" type="slidenum">
              <a:rPr lang="en-GB" smtClean="0"/>
              <a:t>17</a:t>
            </a:fld>
            <a:endParaRPr lang="en-GB" dirty="0"/>
          </a:p>
        </p:txBody>
      </p:sp>
    </p:spTree>
    <p:extLst>
      <p:ext uri="{BB962C8B-B14F-4D97-AF65-F5344CB8AC3E}">
        <p14:creationId xmlns:p14="http://schemas.microsoft.com/office/powerpoint/2010/main" val="2504009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 you have learnt</a:t>
            </a:r>
            <a:endParaRPr lang="en-GB" dirty="0"/>
          </a:p>
        </p:txBody>
      </p:sp>
      <p:sp>
        <p:nvSpPr>
          <p:cNvPr id="3" name="Content Placeholder 2"/>
          <p:cNvSpPr>
            <a:spLocks noGrp="1"/>
          </p:cNvSpPr>
          <p:nvPr>
            <p:ph idx="1"/>
          </p:nvPr>
        </p:nvSpPr>
        <p:spPr/>
        <p:txBody>
          <a:bodyPr>
            <a:normAutofit lnSpcReduction="10000"/>
          </a:bodyPr>
          <a:lstStyle/>
          <a:p>
            <a:r>
              <a:rPr lang="en-US" dirty="0" smtClean="0"/>
              <a:t>Write two new things you learnt today you did not know before</a:t>
            </a:r>
          </a:p>
          <a:p>
            <a:pPr lvl="1"/>
            <a:endParaRPr lang="en-US" dirty="0"/>
          </a:p>
          <a:p>
            <a:pPr lvl="1"/>
            <a:r>
              <a:rPr lang="en-US" dirty="0" smtClean="0"/>
              <a:t>You may think about the following</a:t>
            </a:r>
            <a:endParaRPr lang="en-GB" dirty="0" smtClean="0"/>
          </a:p>
          <a:p>
            <a:endParaRPr lang="en-GB" dirty="0"/>
          </a:p>
          <a:p>
            <a:r>
              <a:rPr lang="en-GB" dirty="0" smtClean="0"/>
              <a:t>That variables are helpful in procedures by making code more efficient.</a:t>
            </a:r>
          </a:p>
          <a:p>
            <a:r>
              <a:rPr lang="en-US" dirty="0" smtClean="0"/>
              <a:t>Something you have learnt yourself from today that you did not know</a:t>
            </a:r>
            <a:endParaRPr lang="en-GB" dirty="0"/>
          </a:p>
        </p:txBody>
      </p:sp>
      <p:sp>
        <p:nvSpPr>
          <p:cNvPr id="4" name="Slide Number Placeholder 3"/>
          <p:cNvSpPr>
            <a:spLocks noGrp="1"/>
          </p:cNvSpPr>
          <p:nvPr>
            <p:ph type="sldNum" sz="quarter" idx="12"/>
          </p:nvPr>
        </p:nvSpPr>
        <p:spPr/>
        <p:txBody>
          <a:bodyPr/>
          <a:lstStyle/>
          <a:p>
            <a:fld id="{C650CEF1-3828-47A9-BB6F-37C8C27DEED3}" type="slidenum">
              <a:rPr lang="en-GB" smtClean="0"/>
              <a:t>18</a:t>
            </a:fld>
            <a:endParaRPr lang="en-GB" dirty="0"/>
          </a:p>
        </p:txBody>
      </p:sp>
    </p:spTree>
    <p:extLst>
      <p:ext uri="{BB962C8B-B14F-4D97-AF65-F5344CB8AC3E}">
        <p14:creationId xmlns:p14="http://schemas.microsoft.com/office/powerpoint/2010/main" val="24383817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GB" dirty="0"/>
          </a:p>
        </p:txBody>
      </p:sp>
      <p:sp>
        <p:nvSpPr>
          <p:cNvPr id="3" name="Content Placeholder 2"/>
          <p:cNvSpPr>
            <a:spLocks noGrp="1"/>
          </p:cNvSpPr>
          <p:nvPr>
            <p:ph idx="1"/>
          </p:nvPr>
        </p:nvSpPr>
        <p:spPr/>
        <p:txBody>
          <a:bodyPr/>
          <a:lstStyle/>
          <a:p>
            <a:pPr marL="68580" indent="0">
              <a:buNone/>
            </a:pPr>
            <a:r>
              <a:rPr lang="en-US" b="1" dirty="0" smtClean="0"/>
              <a:t>Robot – create a</a:t>
            </a:r>
          </a:p>
          <a:p>
            <a:pPr marL="68580" indent="0">
              <a:buNone/>
            </a:pPr>
            <a:r>
              <a:rPr lang="en-US" b="1" dirty="0" smtClean="0"/>
              <a:t>Robot as close as </a:t>
            </a:r>
          </a:p>
          <a:p>
            <a:pPr marL="68580" indent="0">
              <a:buNone/>
            </a:pPr>
            <a:r>
              <a:rPr lang="en-US" b="1" dirty="0" smtClean="0"/>
              <a:t>You can to this </a:t>
            </a:r>
          </a:p>
          <a:p>
            <a:pPr marL="68580" indent="0">
              <a:buNone/>
            </a:pPr>
            <a:r>
              <a:rPr lang="en-US" b="1" dirty="0" smtClean="0"/>
              <a:t>One!</a:t>
            </a:r>
            <a:endParaRPr lang="en-GB"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052736"/>
            <a:ext cx="3528392"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C650CEF1-3828-47A9-BB6F-37C8C27DEED3}" type="slidenum">
              <a:rPr lang="en-GB" smtClean="0"/>
              <a:t>19</a:t>
            </a:fld>
            <a:endParaRPr lang="en-GB" dirty="0"/>
          </a:p>
        </p:txBody>
      </p:sp>
    </p:spTree>
    <p:extLst>
      <p:ext uri="{BB962C8B-B14F-4D97-AF65-F5344CB8AC3E}">
        <p14:creationId xmlns:p14="http://schemas.microsoft.com/office/powerpoint/2010/main" val="3921713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024744" cy="1143000"/>
          </a:xfrm>
        </p:spPr>
        <p:txBody>
          <a:bodyPr/>
          <a:lstStyle/>
          <a:p>
            <a:r>
              <a:rPr lang="en-US" dirty="0" smtClean="0"/>
              <a:t>What you will do today</a:t>
            </a:r>
            <a:endParaRPr lang="en-GB" dirty="0"/>
          </a:p>
        </p:txBody>
      </p:sp>
      <p:sp>
        <p:nvSpPr>
          <p:cNvPr id="3" name="Content Placeholder 2"/>
          <p:cNvSpPr>
            <a:spLocks noGrp="1"/>
          </p:cNvSpPr>
          <p:nvPr>
            <p:ph idx="1"/>
          </p:nvPr>
        </p:nvSpPr>
        <p:spPr>
          <a:xfrm>
            <a:off x="1043608" y="1916832"/>
            <a:ext cx="6777317" cy="3508977"/>
          </a:xfrm>
        </p:spPr>
        <p:txBody>
          <a:bodyPr>
            <a:noAutofit/>
          </a:bodyPr>
          <a:lstStyle/>
          <a:p>
            <a:r>
              <a:rPr lang="en-US" b="1" dirty="0" smtClean="0"/>
              <a:t>You will make your code more efficient by using procedures</a:t>
            </a:r>
          </a:p>
          <a:p>
            <a:r>
              <a:rPr lang="en-US" b="1" dirty="0"/>
              <a:t>You will create shapes using variables </a:t>
            </a:r>
            <a:r>
              <a:rPr lang="en-US" b="1" dirty="0" smtClean="0"/>
              <a:t>by changing the length variables (100 150 200)</a:t>
            </a:r>
          </a:p>
          <a:p>
            <a:r>
              <a:rPr lang="en-US" b="1" dirty="0" smtClean="0"/>
              <a:t>You will create a house using shapes by changing sizes(variables) especially the length of the shape</a:t>
            </a:r>
          </a:p>
          <a:p>
            <a:r>
              <a:rPr lang="en-US" b="1" dirty="0" smtClean="0"/>
              <a:t>You will create a robot for homework using shapes.</a:t>
            </a:r>
            <a:endParaRPr lang="en-GB" b="1" dirty="0"/>
          </a:p>
        </p:txBody>
      </p:sp>
      <p:sp>
        <p:nvSpPr>
          <p:cNvPr id="4" name="Slide Number Placeholder 3"/>
          <p:cNvSpPr>
            <a:spLocks noGrp="1"/>
          </p:cNvSpPr>
          <p:nvPr>
            <p:ph type="sldNum" sz="quarter" idx="12"/>
          </p:nvPr>
        </p:nvSpPr>
        <p:spPr/>
        <p:txBody>
          <a:bodyPr/>
          <a:lstStyle/>
          <a:p>
            <a:fld id="{C650CEF1-3828-47A9-BB6F-37C8C27DEED3}" type="slidenum">
              <a:rPr lang="en-GB" smtClean="0"/>
              <a:t>2</a:t>
            </a:fld>
            <a:endParaRPr lang="en-GB" dirty="0"/>
          </a:p>
        </p:txBody>
      </p:sp>
    </p:spTree>
    <p:extLst>
      <p:ext uri="{BB962C8B-B14F-4D97-AF65-F5344CB8AC3E}">
        <p14:creationId xmlns:p14="http://schemas.microsoft.com/office/powerpoint/2010/main" val="334940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Square - inefficiency</a:t>
            </a:r>
            <a:endParaRPr lang="en-GB" dirty="0"/>
          </a:p>
        </p:txBody>
      </p:sp>
      <p:sp>
        <p:nvSpPr>
          <p:cNvPr id="3" name="Content Placeholder 2"/>
          <p:cNvSpPr>
            <a:spLocks noGrp="1"/>
          </p:cNvSpPr>
          <p:nvPr>
            <p:ph idx="1"/>
          </p:nvPr>
        </p:nvSpPr>
        <p:spPr/>
        <p:txBody>
          <a:bodyPr>
            <a:normAutofit fontScale="92500" lnSpcReduction="20000"/>
          </a:bodyPr>
          <a:lstStyle/>
          <a:p>
            <a:r>
              <a:rPr lang="en-US" b="1" dirty="0" smtClean="0"/>
              <a:t>This code will make a square, but it is inefficient when it comes to repeating the command to make, for example, 10 squares</a:t>
            </a:r>
          </a:p>
          <a:p>
            <a:pPr lvl="1"/>
            <a:r>
              <a:rPr lang="en-US" b="1" dirty="0" smtClean="0"/>
              <a:t>Pd</a:t>
            </a:r>
          </a:p>
          <a:p>
            <a:pPr lvl="1"/>
            <a:r>
              <a:rPr lang="en-US" b="1" dirty="0" smtClean="0"/>
              <a:t>Fd 100</a:t>
            </a:r>
          </a:p>
          <a:p>
            <a:pPr lvl="1"/>
            <a:r>
              <a:rPr lang="en-US" b="1" dirty="0" smtClean="0"/>
              <a:t>Rt 90</a:t>
            </a:r>
          </a:p>
          <a:p>
            <a:pPr lvl="1"/>
            <a:r>
              <a:rPr lang="en-US" b="1" dirty="0" smtClean="0"/>
              <a:t>Fd 100</a:t>
            </a:r>
          </a:p>
          <a:p>
            <a:pPr lvl="1"/>
            <a:r>
              <a:rPr lang="en-US" b="1" dirty="0" smtClean="0"/>
              <a:t>Rt 90</a:t>
            </a:r>
          </a:p>
          <a:p>
            <a:pPr lvl="1"/>
            <a:r>
              <a:rPr lang="en-US" b="1" dirty="0" smtClean="0"/>
              <a:t>Fd 100</a:t>
            </a:r>
          </a:p>
          <a:p>
            <a:pPr lvl="1"/>
            <a:r>
              <a:rPr lang="en-US" b="1" dirty="0" smtClean="0"/>
              <a:t>Rt 90</a:t>
            </a:r>
          </a:p>
          <a:p>
            <a:pPr lvl="1"/>
            <a:r>
              <a:rPr lang="en-US" b="1" dirty="0" smtClean="0"/>
              <a:t>pu</a:t>
            </a:r>
            <a:endParaRPr lang="en-GB" b="1" dirty="0"/>
          </a:p>
        </p:txBody>
      </p:sp>
      <p:sp>
        <p:nvSpPr>
          <p:cNvPr id="4" name="TextBox 3"/>
          <p:cNvSpPr txBox="1"/>
          <p:nvPr/>
        </p:nvSpPr>
        <p:spPr>
          <a:xfrm>
            <a:off x="3275856" y="3501008"/>
            <a:ext cx="4176464" cy="2308324"/>
          </a:xfrm>
          <a:prstGeom prst="rect">
            <a:avLst/>
          </a:prstGeom>
          <a:noFill/>
        </p:spPr>
        <p:txBody>
          <a:bodyPr wrap="square" rtlCol="0">
            <a:spAutoFit/>
          </a:bodyPr>
          <a:lstStyle/>
          <a:p>
            <a:pPr algn="just"/>
            <a:r>
              <a:rPr lang="en-US" b="1" dirty="0" smtClean="0"/>
              <a:t>The inefficiency occurs because we have made one square but we still have to make another 9! If you did not know any better, you would have to copy and paste this code another 9 times to make 10 shapes. This is time consuming and inefficient</a:t>
            </a:r>
            <a:endParaRPr lang="en-GB" b="1" dirty="0"/>
          </a:p>
        </p:txBody>
      </p:sp>
      <p:sp>
        <p:nvSpPr>
          <p:cNvPr id="5" name="Slide Number Placeholder 4"/>
          <p:cNvSpPr>
            <a:spLocks noGrp="1"/>
          </p:cNvSpPr>
          <p:nvPr>
            <p:ph type="sldNum" sz="quarter" idx="12"/>
          </p:nvPr>
        </p:nvSpPr>
        <p:spPr/>
        <p:txBody>
          <a:bodyPr/>
          <a:lstStyle/>
          <a:p>
            <a:fld id="{C650CEF1-3828-47A9-BB6F-37C8C27DEED3}" type="slidenum">
              <a:rPr lang="en-GB" smtClean="0"/>
              <a:t>3</a:t>
            </a:fld>
            <a:endParaRPr lang="en-GB" dirty="0"/>
          </a:p>
        </p:txBody>
      </p:sp>
    </p:spTree>
    <p:extLst>
      <p:ext uri="{BB962C8B-B14F-4D97-AF65-F5344CB8AC3E}">
        <p14:creationId xmlns:p14="http://schemas.microsoft.com/office/powerpoint/2010/main" val="3584748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Square with our inefficient code</a:t>
            </a:r>
            <a:endParaRPr lang="en-GB" dirty="0"/>
          </a:p>
        </p:txBody>
      </p:sp>
      <p:sp>
        <p:nvSpPr>
          <p:cNvPr id="3" name="Content Placeholder 2"/>
          <p:cNvSpPr>
            <a:spLocks noGrp="1"/>
          </p:cNvSpPr>
          <p:nvPr>
            <p:ph idx="1"/>
          </p:nvPr>
        </p:nvSpPr>
        <p:spPr/>
        <p:txBody>
          <a:bodyPr/>
          <a:lstStyle/>
          <a:p>
            <a:endParaRPr lang="en-GB"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3" t="-167" r="35050" b="51557"/>
          <a:stretch/>
        </p:blipFill>
        <p:spPr bwMode="auto">
          <a:xfrm>
            <a:off x="1320800" y="2438400"/>
            <a:ext cx="6344062"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C650CEF1-3828-47A9-BB6F-37C8C27DEED3}" type="slidenum">
              <a:rPr lang="en-GB" smtClean="0"/>
              <a:t>4</a:t>
            </a:fld>
            <a:endParaRPr lang="en-GB" dirty="0"/>
          </a:p>
        </p:txBody>
      </p:sp>
    </p:spTree>
    <p:extLst>
      <p:ext uri="{BB962C8B-B14F-4D97-AF65-F5344CB8AC3E}">
        <p14:creationId xmlns:p14="http://schemas.microsoft.com/office/powerpoint/2010/main" val="17450690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Square – efficient</a:t>
            </a:r>
            <a:endParaRPr lang="en-GB" dirty="0"/>
          </a:p>
        </p:txBody>
      </p:sp>
      <p:sp>
        <p:nvSpPr>
          <p:cNvPr id="3" name="Content Placeholder 2"/>
          <p:cNvSpPr>
            <a:spLocks noGrp="1"/>
          </p:cNvSpPr>
          <p:nvPr>
            <p:ph idx="1"/>
          </p:nvPr>
        </p:nvSpPr>
        <p:spPr/>
        <p:txBody>
          <a:bodyPr/>
          <a:lstStyle/>
          <a:p>
            <a:r>
              <a:rPr lang="en-US" b="1" dirty="0" smtClean="0"/>
              <a:t>To make the code work for us better, we start to make the code more efficient and introduce procedures that will have variables. </a:t>
            </a:r>
            <a:endParaRPr lang="en-US" b="1" dirty="0"/>
          </a:p>
          <a:p>
            <a:r>
              <a:rPr lang="en-US" b="1" dirty="0" smtClean="0"/>
              <a:t>A Variable is ?</a:t>
            </a:r>
          </a:p>
          <a:p>
            <a:pPr lvl="1"/>
            <a:r>
              <a:rPr lang="en-US" b="1" dirty="0" smtClean="0"/>
              <a:t>Have a guess what is a variable, you have come across it in Spreadsheets and you have hopefully come across it in maths!</a:t>
            </a:r>
            <a:endParaRPr lang="en-GB" b="1" dirty="0"/>
          </a:p>
        </p:txBody>
      </p:sp>
      <p:sp>
        <p:nvSpPr>
          <p:cNvPr id="4" name="Slide Number Placeholder 3"/>
          <p:cNvSpPr>
            <a:spLocks noGrp="1"/>
          </p:cNvSpPr>
          <p:nvPr>
            <p:ph type="sldNum" sz="quarter" idx="12"/>
          </p:nvPr>
        </p:nvSpPr>
        <p:spPr/>
        <p:txBody>
          <a:bodyPr/>
          <a:lstStyle/>
          <a:p>
            <a:fld id="{C650CEF1-3828-47A9-BB6F-37C8C27DEED3}" type="slidenum">
              <a:rPr lang="en-GB" smtClean="0"/>
              <a:t>5</a:t>
            </a:fld>
            <a:endParaRPr lang="en-GB" dirty="0"/>
          </a:p>
        </p:txBody>
      </p:sp>
    </p:spTree>
    <p:extLst>
      <p:ext uri="{BB962C8B-B14F-4D97-AF65-F5344CB8AC3E}">
        <p14:creationId xmlns:p14="http://schemas.microsoft.com/office/powerpoint/2010/main" val="32125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024744" cy="1143000"/>
          </a:xfrm>
        </p:spPr>
        <p:txBody>
          <a:bodyPr>
            <a:normAutofit fontScale="90000"/>
          </a:bodyPr>
          <a:lstStyle/>
          <a:p>
            <a:r>
              <a:rPr lang="en-US" dirty="0" smtClean="0"/>
              <a:t>An efficient Square continued</a:t>
            </a:r>
            <a:endParaRPr lang="en-GB" dirty="0"/>
          </a:p>
        </p:txBody>
      </p:sp>
      <p:sp>
        <p:nvSpPr>
          <p:cNvPr id="3" name="Content Placeholder 2"/>
          <p:cNvSpPr>
            <a:spLocks noGrp="1"/>
          </p:cNvSpPr>
          <p:nvPr>
            <p:ph idx="1"/>
          </p:nvPr>
        </p:nvSpPr>
        <p:spPr>
          <a:xfrm>
            <a:off x="1043492" y="1484784"/>
            <a:ext cx="6777317" cy="4752528"/>
          </a:xfrm>
        </p:spPr>
        <p:txBody>
          <a:bodyPr>
            <a:normAutofit/>
          </a:bodyPr>
          <a:lstStyle/>
          <a:p>
            <a:r>
              <a:rPr lang="en-US" b="1" dirty="0" smtClean="0"/>
              <a:t>We have to know our maths</a:t>
            </a:r>
            <a:r>
              <a:rPr lang="en-US" b="1" dirty="0"/>
              <a:t> </a:t>
            </a:r>
            <a:r>
              <a:rPr lang="en-US" b="1" dirty="0" smtClean="0"/>
              <a:t>to make our code better, especially how shapes  work.</a:t>
            </a:r>
          </a:p>
          <a:p>
            <a:r>
              <a:rPr lang="en-US" b="1" dirty="0" smtClean="0"/>
              <a:t>There are how many sides in a square?</a:t>
            </a:r>
          </a:p>
          <a:p>
            <a:pPr lvl="1"/>
            <a:r>
              <a:rPr lang="en-US" b="1" dirty="0" smtClean="0"/>
              <a:t>Of course, 4!</a:t>
            </a:r>
          </a:p>
          <a:p>
            <a:pPr lvl="2"/>
            <a:r>
              <a:rPr lang="en-US" b="1" dirty="0" smtClean="0"/>
              <a:t> 4x4 sides make a square</a:t>
            </a:r>
          </a:p>
          <a:p>
            <a:pPr lvl="1"/>
            <a:endParaRPr lang="en-GB" b="1" dirty="0" smtClean="0"/>
          </a:p>
        </p:txBody>
      </p:sp>
      <p:sp>
        <p:nvSpPr>
          <p:cNvPr id="4" name="Slide Number Placeholder 3"/>
          <p:cNvSpPr>
            <a:spLocks noGrp="1"/>
          </p:cNvSpPr>
          <p:nvPr>
            <p:ph type="sldNum" sz="quarter" idx="12"/>
          </p:nvPr>
        </p:nvSpPr>
        <p:spPr/>
        <p:txBody>
          <a:bodyPr/>
          <a:lstStyle/>
          <a:p>
            <a:fld id="{C650CEF1-3828-47A9-BB6F-37C8C27DEED3}" type="slidenum">
              <a:rPr lang="en-GB" smtClean="0"/>
              <a:t>6</a:t>
            </a:fld>
            <a:endParaRPr lang="en-GB" dirty="0"/>
          </a:p>
        </p:txBody>
      </p:sp>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004" t="41897" r="43866" b="50428"/>
          <a:stretch/>
        </p:blipFill>
        <p:spPr bwMode="auto">
          <a:xfrm>
            <a:off x="2772229" y="3608032"/>
            <a:ext cx="281577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2483768" y="3707369"/>
            <a:ext cx="3384376" cy="0"/>
          </a:xfrm>
          <a:prstGeom prst="straightConnector1">
            <a:avLst/>
          </a:prstGeom>
          <a:ln w="34925">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826064" y="4004076"/>
            <a:ext cx="0" cy="1872208"/>
          </a:xfrm>
          <a:prstGeom prst="straightConnector1">
            <a:avLst/>
          </a:prstGeom>
          <a:ln w="34925">
            <a:headEnd type="arrow"/>
            <a:tailEnd type="arrow"/>
          </a:ln>
        </p:spPr>
        <p:style>
          <a:lnRef idx="1">
            <a:schemeClr val="accent1"/>
          </a:lnRef>
          <a:fillRef idx="0">
            <a:schemeClr val="accent1"/>
          </a:fillRef>
          <a:effectRef idx="0">
            <a:schemeClr val="accent1"/>
          </a:effectRef>
          <a:fontRef idx="minor">
            <a:schemeClr val="tx1"/>
          </a:fontRef>
        </p:style>
      </p:cxnSp>
      <p:sp>
        <p:nvSpPr>
          <p:cNvPr id="13" name="Oval Callout 12"/>
          <p:cNvSpPr/>
          <p:nvPr/>
        </p:nvSpPr>
        <p:spPr>
          <a:xfrm rot="2377986">
            <a:off x="6088803" y="2942867"/>
            <a:ext cx="2412656" cy="2546973"/>
          </a:xfrm>
          <a:prstGeom prst="wedgeEllipseCallout">
            <a:avLst>
              <a:gd name="adj1" fmla="val -58992"/>
              <a:gd name="adj2" fmla="val 208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p:cNvSpPr txBox="1"/>
          <p:nvPr/>
        </p:nvSpPr>
        <p:spPr>
          <a:xfrm>
            <a:off x="6719045" y="3332456"/>
            <a:ext cx="1584176" cy="1754326"/>
          </a:xfrm>
          <a:prstGeom prst="rect">
            <a:avLst/>
          </a:prstGeom>
          <a:noFill/>
        </p:spPr>
        <p:txBody>
          <a:bodyPr wrap="square" rtlCol="0">
            <a:spAutoFit/>
          </a:bodyPr>
          <a:lstStyle/>
          <a:p>
            <a:r>
              <a:rPr lang="en-US" b="1" dirty="0" smtClean="0"/>
              <a:t>Length is variable. It can be 100 or 200 or any number you want. </a:t>
            </a:r>
            <a:endParaRPr lang="en-GB" b="1" dirty="0"/>
          </a:p>
        </p:txBody>
      </p:sp>
      <p:cxnSp>
        <p:nvCxnSpPr>
          <p:cNvPr id="10" name="Straight Arrow Connector 9"/>
          <p:cNvCxnSpPr/>
          <p:nvPr/>
        </p:nvCxnSpPr>
        <p:spPr>
          <a:xfrm>
            <a:off x="2396547" y="6165304"/>
            <a:ext cx="3384376" cy="0"/>
          </a:xfrm>
          <a:prstGeom prst="straightConnector1">
            <a:avLst/>
          </a:prstGeom>
          <a:ln w="34925">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483768" y="4004076"/>
            <a:ext cx="0" cy="1872208"/>
          </a:xfrm>
          <a:prstGeom prst="straightConnector1">
            <a:avLst/>
          </a:prstGeom>
          <a:ln w="34925">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1359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Introducing the length variable</a:t>
            </a:r>
            <a:endParaRPr lang="en-GB" dirty="0"/>
          </a:p>
        </p:txBody>
      </p:sp>
      <p:sp>
        <p:nvSpPr>
          <p:cNvPr id="3" name="Content Placeholder 2"/>
          <p:cNvSpPr>
            <a:spLocks noGrp="1"/>
          </p:cNvSpPr>
          <p:nvPr>
            <p:ph idx="1"/>
          </p:nvPr>
        </p:nvSpPr>
        <p:spPr/>
        <p:txBody>
          <a:bodyPr>
            <a:normAutofit fontScale="92500" lnSpcReduction="10000"/>
          </a:bodyPr>
          <a:lstStyle/>
          <a:p>
            <a:r>
              <a:rPr lang="en-US" b="1" dirty="0" smtClean="0"/>
              <a:t>Now you have a square, you can make many squares that are all different sizes.</a:t>
            </a:r>
          </a:p>
          <a:p>
            <a:r>
              <a:rPr lang="en-US" b="1" dirty="0" smtClean="0"/>
              <a:t>Code you now know is inefficient</a:t>
            </a:r>
          </a:p>
          <a:p>
            <a:pPr marL="365760" lvl="1" indent="0">
              <a:buNone/>
            </a:pPr>
            <a:r>
              <a:rPr lang="en-US" b="1" dirty="0" smtClean="0"/>
              <a:t>To square</a:t>
            </a:r>
          </a:p>
          <a:p>
            <a:pPr marL="365760" lvl="1" indent="0">
              <a:buNone/>
            </a:pPr>
            <a:r>
              <a:rPr lang="en-US" b="1" dirty="0" smtClean="0"/>
              <a:t>Repeat 4 [fd </a:t>
            </a:r>
            <a:r>
              <a:rPr lang="en-US" sz="3500" b="1" dirty="0" smtClean="0"/>
              <a:t>100</a:t>
            </a:r>
            <a:r>
              <a:rPr lang="en-US" b="1" dirty="0" smtClean="0"/>
              <a:t> rt  90]</a:t>
            </a:r>
          </a:p>
          <a:p>
            <a:pPr marL="365760" lvl="1" indent="0">
              <a:buNone/>
            </a:pPr>
            <a:r>
              <a:rPr lang="en-US" b="1" dirty="0" smtClean="0"/>
              <a:t>End</a:t>
            </a:r>
          </a:p>
          <a:p>
            <a:pPr marL="365760" lvl="1" indent="0">
              <a:buNone/>
            </a:pPr>
            <a:endParaRPr lang="en-US" b="1" dirty="0" smtClean="0"/>
          </a:p>
          <a:p>
            <a:pPr marL="365760" lvl="1" indent="0">
              <a:buNone/>
            </a:pPr>
            <a:r>
              <a:rPr lang="en-US" b="1" dirty="0" smtClean="0"/>
              <a:t>This code will only make a length of 100. What if we want to make 4 squares but each one is 100 150 200 and 250 units long?</a:t>
            </a:r>
            <a:endParaRPr lang="en-US" b="1" dirty="0"/>
          </a:p>
        </p:txBody>
      </p:sp>
      <p:sp>
        <p:nvSpPr>
          <p:cNvPr id="4" name="Slide Number Placeholder 3"/>
          <p:cNvSpPr>
            <a:spLocks noGrp="1"/>
          </p:cNvSpPr>
          <p:nvPr>
            <p:ph type="sldNum" sz="quarter" idx="12"/>
          </p:nvPr>
        </p:nvSpPr>
        <p:spPr/>
        <p:txBody>
          <a:bodyPr/>
          <a:lstStyle/>
          <a:p>
            <a:fld id="{C650CEF1-3828-47A9-BB6F-37C8C27DEED3}" type="slidenum">
              <a:rPr lang="en-GB" smtClean="0"/>
              <a:t>7</a:t>
            </a:fld>
            <a:endParaRPr lang="en-GB" dirty="0"/>
          </a:p>
        </p:txBody>
      </p:sp>
    </p:spTree>
    <p:extLst>
      <p:ext uri="{BB962C8B-B14F-4D97-AF65-F5344CB8AC3E}">
        <p14:creationId xmlns:p14="http://schemas.microsoft.com/office/powerpoint/2010/main" val="39281642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908720"/>
            <a:ext cx="6777317" cy="5067925"/>
          </a:xfrm>
        </p:spPr>
        <p:txBody>
          <a:bodyPr>
            <a:normAutofit/>
          </a:bodyPr>
          <a:lstStyle/>
          <a:p>
            <a:r>
              <a:rPr lang="en-US" b="1" dirty="0"/>
              <a:t>With this knowledge we set the square to be 4 sides and we tell logo to build this for us</a:t>
            </a:r>
          </a:p>
          <a:p>
            <a:pPr lvl="1"/>
            <a:r>
              <a:rPr lang="en-US" b="1" dirty="0"/>
              <a:t>Code</a:t>
            </a:r>
          </a:p>
          <a:p>
            <a:pPr lvl="2"/>
            <a:r>
              <a:rPr lang="en-US" b="1" dirty="0"/>
              <a:t>To </a:t>
            </a:r>
            <a:r>
              <a:rPr lang="en-US" b="1" dirty="0" smtClean="0"/>
              <a:t>Square: repeat 4 </a:t>
            </a:r>
            <a:r>
              <a:rPr lang="en-US" b="1" dirty="0"/>
              <a:t>[fd </a:t>
            </a:r>
            <a:r>
              <a:rPr lang="en-US" sz="3600" b="1" dirty="0"/>
              <a:t>100</a:t>
            </a:r>
            <a:r>
              <a:rPr lang="en-US" b="1" dirty="0"/>
              <a:t> rt 90</a:t>
            </a:r>
            <a:r>
              <a:rPr lang="en-US" b="1" dirty="0" smtClean="0"/>
              <a:t>]</a:t>
            </a:r>
          </a:p>
          <a:p>
            <a:pPr lvl="2"/>
            <a:endParaRPr lang="en-US" b="1" dirty="0"/>
          </a:p>
          <a:p>
            <a:pPr lvl="2"/>
            <a:endParaRPr lang="en-US" b="1" dirty="0"/>
          </a:p>
          <a:p>
            <a:pPr lvl="1"/>
            <a:r>
              <a:rPr lang="en-US" b="1" dirty="0"/>
              <a:t>Here we have said our shape has 4 sides and we are to go fd 100 with each side and rt 90 with each angle x 4 </a:t>
            </a:r>
          </a:p>
          <a:p>
            <a:pPr marL="68580" indent="0">
              <a:buNone/>
            </a:pPr>
            <a:endParaRPr lang="en-GB" dirty="0"/>
          </a:p>
        </p:txBody>
      </p:sp>
      <p:sp>
        <p:nvSpPr>
          <p:cNvPr id="4" name="Slide Number Placeholder 3"/>
          <p:cNvSpPr>
            <a:spLocks noGrp="1"/>
          </p:cNvSpPr>
          <p:nvPr>
            <p:ph type="sldNum" sz="quarter" idx="12"/>
          </p:nvPr>
        </p:nvSpPr>
        <p:spPr/>
        <p:txBody>
          <a:bodyPr/>
          <a:lstStyle/>
          <a:p>
            <a:fld id="{C650CEF1-3828-47A9-BB6F-37C8C27DEED3}" type="slidenum">
              <a:rPr lang="en-GB" smtClean="0"/>
              <a:t>8</a:t>
            </a:fld>
            <a:endParaRPr lang="en-GB" dirty="0"/>
          </a:p>
        </p:txBody>
      </p:sp>
    </p:spTree>
    <p:extLst>
      <p:ext uri="{BB962C8B-B14F-4D97-AF65-F5344CB8AC3E}">
        <p14:creationId xmlns:p14="http://schemas.microsoft.com/office/powerpoint/2010/main" val="3789620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the Variables?</a:t>
            </a:r>
            <a:endParaRPr lang="en-GB" dirty="0"/>
          </a:p>
        </p:txBody>
      </p:sp>
      <p:sp>
        <p:nvSpPr>
          <p:cNvPr id="3" name="Content Placeholder 2"/>
          <p:cNvSpPr>
            <a:spLocks noGrp="1"/>
          </p:cNvSpPr>
          <p:nvPr>
            <p:ph idx="1"/>
          </p:nvPr>
        </p:nvSpPr>
        <p:spPr>
          <a:xfrm>
            <a:off x="1043608" y="2276872"/>
            <a:ext cx="6777317" cy="3915797"/>
          </a:xfrm>
        </p:spPr>
        <p:txBody>
          <a:bodyPr>
            <a:normAutofit/>
          </a:bodyPr>
          <a:lstStyle/>
          <a:p>
            <a:pPr lvl="1"/>
            <a:r>
              <a:rPr lang="en-US" sz="3200" b="1" dirty="0"/>
              <a:t>Can you see where our variables are</a:t>
            </a:r>
            <a:r>
              <a:rPr lang="en-US" sz="3200" b="1" dirty="0" smtClean="0"/>
              <a:t>?</a:t>
            </a:r>
          </a:p>
          <a:p>
            <a:pPr marL="685800" lvl="2" indent="0">
              <a:buNone/>
            </a:pPr>
            <a:r>
              <a:rPr lang="en-US" sz="2800" b="1" dirty="0"/>
              <a:t>To Square: repeat 4 [fd 100 rt 90</a:t>
            </a:r>
            <a:r>
              <a:rPr lang="en-US" sz="2800" b="1" dirty="0" smtClean="0"/>
              <a:t>]</a:t>
            </a:r>
            <a:endParaRPr lang="en-US" sz="2800" b="1" dirty="0"/>
          </a:p>
        </p:txBody>
      </p:sp>
      <p:sp>
        <p:nvSpPr>
          <p:cNvPr id="4" name="Slide Number Placeholder 3"/>
          <p:cNvSpPr>
            <a:spLocks noGrp="1"/>
          </p:cNvSpPr>
          <p:nvPr>
            <p:ph type="sldNum" sz="quarter" idx="12"/>
          </p:nvPr>
        </p:nvSpPr>
        <p:spPr/>
        <p:txBody>
          <a:bodyPr/>
          <a:lstStyle/>
          <a:p>
            <a:fld id="{C650CEF1-3828-47A9-BB6F-37C8C27DEED3}" type="slidenum">
              <a:rPr lang="en-GB" smtClean="0"/>
              <a:t>9</a:t>
            </a:fld>
            <a:endParaRPr lang="en-GB" dirty="0"/>
          </a:p>
        </p:txBody>
      </p:sp>
      <p:sp>
        <p:nvSpPr>
          <p:cNvPr id="5" name="Up Arrow 4"/>
          <p:cNvSpPr/>
          <p:nvPr/>
        </p:nvSpPr>
        <p:spPr>
          <a:xfrm>
            <a:off x="3923928" y="3809287"/>
            <a:ext cx="720080" cy="115212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707904" y="5085184"/>
            <a:ext cx="1368152" cy="369332"/>
          </a:xfrm>
          <a:prstGeom prst="rect">
            <a:avLst/>
          </a:prstGeom>
          <a:noFill/>
        </p:spPr>
        <p:txBody>
          <a:bodyPr wrap="square" rtlCol="0">
            <a:spAutoFit/>
          </a:bodyPr>
          <a:lstStyle/>
          <a:p>
            <a:pPr algn="ctr"/>
            <a:r>
              <a:rPr lang="en-US" b="1" dirty="0" smtClean="0"/>
              <a:t>Is it here?</a:t>
            </a:r>
            <a:endParaRPr lang="en-GB" b="1" dirty="0"/>
          </a:p>
        </p:txBody>
      </p:sp>
    </p:spTree>
    <p:extLst>
      <p:ext uri="{BB962C8B-B14F-4D97-AF65-F5344CB8AC3E}">
        <p14:creationId xmlns:p14="http://schemas.microsoft.com/office/powerpoint/2010/main" val="9708240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263</TotalTime>
  <Words>1078</Words>
  <Application>Microsoft Office PowerPoint</Application>
  <PresentationFormat>On-screen Show (4:3)</PresentationFormat>
  <Paragraphs>165</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Austin</vt:lpstr>
      <vt:lpstr>Control Logo</vt:lpstr>
      <vt:lpstr>What you will do today</vt:lpstr>
      <vt:lpstr>A Square - inefficiency</vt:lpstr>
      <vt:lpstr>One Square with our inefficient code</vt:lpstr>
      <vt:lpstr>A Square – efficient</vt:lpstr>
      <vt:lpstr>An efficient Square continued</vt:lpstr>
      <vt:lpstr>Introducing the length variable</vt:lpstr>
      <vt:lpstr>PowerPoint Presentation</vt:lpstr>
      <vt:lpstr>Where are the Variables?</vt:lpstr>
      <vt:lpstr>Where are the Variables?</vt:lpstr>
      <vt:lpstr>Where are the Variables?</vt:lpstr>
      <vt:lpstr>Where are the Variables?</vt:lpstr>
      <vt:lpstr>PowerPoint Presentation</vt:lpstr>
      <vt:lpstr>Now Variable: Length Here is the code, type it in logo</vt:lpstr>
      <vt:lpstr>The Triangle </vt:lpstr>
      <vt:lpstr>Build your house</vt:lpstr>
      <vt:lpstr>Extension </vt:lpstr>
      <vt:lpstr>Today you have learnt</vt:lpstr>
      <vt:lpstr>Homework</vt:lpstr>
    </vt:vector>
  </TitlesOfParts>
  <Company>St.Andrews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Logo</dc:title>
  <dc:creator>Michele Gallacher</dc:creator>
  <cp:lastModifiedBy>Michele Gallacher</cp:lastModifiedBy>
  <cp:revision>42</cp:revision>
  <dcterms:created xsi:type="dcterms:W3CDTF">2012-02-27T03:11:50Z</dcterms:created>
  <dcterms:modified xsi:type="dcterms:W3CDTF">2012-02-28T06:08:53Z</dcterms:modified>
</cp:coreProperties>
</file>